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8"/>
  </p:notesMasterIdLst>
  <p:handoutMasterIdLst>
    <p:handoutMasterId r:id="rId39"/>
  </p:handoutMasterIdLst>
  <p:sldIdLst>
    <p:sldId id="381" r:id="rId2"/>
    <p:sldId id="304" r:id="rId3"/>
    <p:sldId id="383" r:id="rId4"/>
    <p:sldId id="337" r:id="rId5"/>
    <p:sldId id="338" r:id="rId6"/>
    <p:sldId id="384" r:id="rId7"/>
    <p:sldId id="387" r:id="rId8"/>
    <p:sldId id="305" r:id="rId9"/>
    <p:sldId id="306" r:id="rId10"/>
    <p:sldId id="385" r:id="rId11"/>
    <p:sldId id="307" r:id="rId12"/>
    <p:sldId id="308" r:id="rId13"/>
    <p:sldId id="333" r:id="rId14"/>
    <p:sldId id="309" r:id="rId15"/>
    <p:sldId id="310" r:id="rId16"/>
    <p:sldId id="311" r:id="rId17"/>
    <p:sldId id="335" r:id="rId18"/>
    <p:sldId id="312" r:id="rId19"/>
    <p:sldId id="313" r:id="rId20"/>
    <p:sldId id="315" r:id="rId21"/>
    <p:sldId id="316" r:id="rId22"/>
    <p:sldId id="317" r:id="rId23"/>
    <p:sldId id="319" r:id="rId24"/>
    <p:sldId id="321" r:id="rId25"/>
    <p:sldId id="322" r:id="rId26"/>
    <p:sldId id="386" r:id="rId27"/>
    <p:sldId id="324" r:id="rId28"/>
    <p:sldId id="325" r:id="rId29"/>
    <p:sldId id="326" r:id="rId30"/>
    <p:sldId id="328" r:id="rId31"/>
    <p:sldId id="329" r:id="rId32"/>
    <p:sldId id="330" r:id="rId33"/>
    <p:sldId id="331" r:id="rId34"/>
    <p:sldId id="332" r:id="rId35"/>
    <p:sldId id="388" r:id="rId36"/>
    <p:sldId id="382" r:id="rId37"/>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C1CB61BF-0667-4D51-9792-2CD4483051C6}"/>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xmlns="" id="{18A056D1-6CF5-4A9F-A0F0-FDCFBBBDFA19}"/>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65B6F8FA-BCC2-4E0A-ABD4-7E391EC7666B}" type="datetimeFigureOut">
              <a:rPr lang="en-IN" smtClean="0"/>
              <a:pPr/>
              <a:t>07-10-2018</a:t>
            </a:fld>
            <a:endParaRPr lang="en-IN"/>
          </a:p>
        </p:txBody>
      </p:sp>
      <p:sp>
        <p:nvSpPr>
          <p:cNvPr id="4" name="Footer Placeholder 3">
            <a:extLst>
              <a:ext uri="{FF2B5EF4-FFF2-40B4-BE49-F238E27FC236}">
                <a16:creationId xmlns:a16="http://schemas.microsoft.com/office/drawing/2014/main" xmlns="" id="{E8648F5B-2010-4B29-AB28-EDD35388A90D}"/>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xmlns="" id="{24FD59E6-323A-4765-9DF4-2B416B98CE32}"/>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29ACA6B3-A21D-4C80-818F-505807BD4FEB}" type="slidenum">
              <a:rPr lang="en-IN" smtClean="0"/>
              <a:pPr/>
              <a:t>‹#›</a:t>
            </a:fld>
            <a:endParaRPr lang="en-IN"/>
          </a:p>
        </p:txBody>
      </p:sp>
    </p:spTree>
    <p:extLst>
      <p:ext uri="{BB962C8B-B14F-4D97-AF65-F5344CB8AC3E}">
        <p14:creationId xmlns:p14="http://schemas.microsoft.com/office/powerpoint/2010/main" xmlns="" val="20317159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F431FAD4-67B7-4368-97D3-1942FDFEB022}" type="datetimeFigureOut">
              <a:rPr lang="en-IN" smtClean="0"/>
              <a:pPr/>
              <a:t>07-10-2018</a:t>
            </a:fld>
            <a:endParaRPr lang="en-IN"/>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59DBA685-4CEB-4458-AAF4-DC55E27113A6}" type="slidenum">
              <a:rPr lang="en-IN" smtClean="0"/>
              <a:pPr/>
              <a:t>‹#›</a:t>
            </a:fld>
            <a:endParaRPr lang="en-IN"/>
          </a:p>
        </p:txBody>
      </p:sp>
    </p:spTree>
    <p:extLst>
      <p:ext uri="{BB962C8B-B14F-4D97-AF65-F5344CB8AC3E}">
        <p14:creationId xmlns:p14="http://schemas.microsoft.com/office/powerpoint/2010/main" xmlns="" val="23612896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7A86C3-866E-4C93-A9F9-B99E125D9B26}" type="slidenum">
              <a:rPr lang="en-US" smtClean="0"/>
              <a:pPr/>
              <a:t>1</a:t>
            </a:fld>
            <a:endParaRPr lang="en-US" dirty="0"/>
          </a:p>
        </p:txBody>
      </p:sp>
    </p:spTree>
    <p:extLst>
      <p:ext uri="{BB962C8B-B14F-4D97-AF65-F5344CB8AC3E}">
        <p14:creationId xmlns:p14="http://schemas.microsoft.com/office/powerpoint/2010/main" xmlns="" val="2828711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350" b="1">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7764621" y="1174097"/>
            <a:ext cx="2286000" cy="381000"/>
          </a:xfrm>
        </p:spPr>
        <p:txBody>
          <a:bodyPr/>
          <a:lstStyle/>
          <a:p>
            <a:fld id="{A8E90C67-E677-48E1-8007-28A6950FAE02}" type="datetime1">
              <a:rPr lang="en-IN" smtClean="0"/>
              <a:pPr/>
              <a:t>07-10-2018</a:t>
            </a:fld>
            <a:endParaRPr lang="en-IN"/>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IN"/>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2963207310"/>
      </p:ext>
    </p:extLst>
  </p:cSld>
  <p:clrMapOvr>
    <a:overrideClrMapping bg1="lt1" tx1="dk1" bg2="lt2" tx2="dk2" accent1="accent1" accent2="accent2" accent3="accent3" accent4="accent4" accent5="accent5" accent6="accent6" hlink="hlink" folHlink="folHlink"/>
  </p:clrMapOvr>
  <p:transition>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324D08A-BD63-41BB-90FE-374ECACB101B}" type="datetime1">
              <a:rPr lang="en-IN" smtClean="0"/>
              <a:pPr/>
              <a:t>07-10-2018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615402236"/>
      </p:ext>
    </p:extLst>
  </p:cSld>
  <p:clrMapOvr>
    <a:masterClrMapping/>
  </p:clrMapOvr>
  <p:transition>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1676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F6CF230-C0D0-4259-B995-607D967FAFC7}" type="datetime1">
              <a:rPr lang="en-IN" smtClean="0"/>
              <a:pPr/>
              <a:t>07-10-2018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925167416"/>
      </p:ext>
    </p:extLst>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fld id="{9E682D32-0B85-4CFF-A993-2F0C221E7FB7}" type="datetime1">
              <a:rPr lang="en-IN" smtClean="0"/>
              <a:pPr/>
              <a:t>07-10-2018</a:t>
            </a:fld>
            <a:endParaRPr lang="en-IN"/>
          </a:p>
        </p:txBody>
      </p:sp>
      <p:sp>
        <p:nvSpPr>
          <p:cNvPr id="9" name="Slide Number Placeholder 8"/>
          <p:cNvSpPr>
            <a:spLocks noGrp="1"/>
          </p:cNvSpPr>
          <p:nvPr>
            <p:ph type="sldNum" sz="quarter" idx="15"/>
          </p:nvPr>
        </p:nvSpPr>
        <p:spPr/>
        <p:txBody>
          <a:bodyPr rtlCol="0"/>
          <a:lstStyle/>
          <a:p>
            <a:fld id="{0AF90783-203F-4A0B-94C9-A1FF1C2A050D}" type="slidenum">
              <a:rPr lang="en-IN" smtClean="0"/>
              <a:pPr/>
              <a:t>‹#›</a:t>
            </a:fld>
            <a:endParaRPr lang="en-IN"/>
          </a:p>
        </p:txBody>
      </p:sp>
      <p:sp>
        <p:nvSpPr>
          <p:cNvPr id="10" name="Footer Placeholder 9"/>
          <p:cNvSpPr>
            <a:spLocks noGrp="1"/>
          </p:cNvSpPr>
          <p:nvPr>
            <p:ph type="ftr" sz="quarter" idx="16"/>
          </p:nvPr>
        </p:nvSpPr>
        <p:spPr/>
        <p:txBody>
          <a:bodyPr rtlCol="0"/>
          <a:lstStyle/>
          <a:p>
            <a:endParaRPr lang="en-IN"/>
          </a:p>
        </p:txBody>
      </p:sp>
    </p:spTree>
    <p:extLst>
      <p:ext uri="{BB962C8B-B14F-4D97-AF65-F5344CB8AC3E}">
        <p14:creationId xmlns:p14="http://schemas.microsoft.com/office/powerpoint/2010/main" xmlns="" val="3830909621"/>
      </p:ext>
    </p:extLst>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2250" b="1" cap="small" baseline="0"/>
            </a:lvl1pPr>
          </a:lstStyle>
          <a:p>
            <a:r>
              <a:rPr kumimoji="0" lang="en-US"/>
              <a:t>Click to edit Master title style</a:t>
            </a:r>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350" b="1">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2E7685CD-DBEA-4413-9AD8-3358AA8F500D}" type="datetime1">
              <a:rPr lang="en-IN" smtClean="0"/>
              <a:pPr/>
              <a:t>07-10-2018</a:t>
            </a:fld>
            <a:endParaRPr lang="en-IN"/>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IN"/>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6" name="Slide Number Placeholder 5"/>
          <p:cNvSpPr>
            <a:spLocks noGrp="1"/>
          </p:cNvSpPr>
          <p:nvPr>
            <p:ph type="sldNum" sz="quarter" idx="12"/>
          </p:nvPr>
        </p:nvSpPr>
        <p:spPr bwMode="auto">
          <a:xfrm>
            <a:off x="1340616" y="4928702"/>
            <a:ext cx="609600" cy="517524"/>
          </a:xfrm>
        </p:spPr>
        <p:txBody>
          <a:body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889678523"/>
      </p:ext>
    </p:extLst>
  </p:cSld>
  <p:clrMapOvr>
    <a:overrideClrMapping bg1="dk1" tx1="lt1" bg2="dk2" tx2="lt2" accent1="accent1" accent2="accent2" accent3="accent3" accent4="accent4" accent5="accent5" accent6="accent6" hlink="hlink" folHlink="folHlink"/>
  </p:clrMapOvr>
  <p:transition>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AFA3C690-FD13-47CD-9061-302037176C0B}" type="datetime1">
              <a:rPr lang="en-IN" smtClean="0"/>
              <a:pPr/>
              <a:t>07-10-2018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0AF90783-203F-4A0B-94C9-A1FF1C2A050D}" type="slidenum">
              <a:rPr lang="en-IN" smtClean="0"/>
              <a:pPr/>
              <a:t>‹#›</a:t>
            </a:fld>
            <a:endParaRPr lang="en-IN"/>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xmlns="" val="2215763945"/>
      </p:ext>
    </p:extLst>
  </p:cSld>
  <p:clrMapOvr>
    <a:masterClrMapping/>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fld id="{114492B7-96D3-4041-AD9C-AE7631B53169}" type="datetime1">
              <a:rPr lang="en-IN" smtClean="0"/>
              <a:pPr/>
              <a:t>07-10-2018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0AF90783-203F-4A0B-94C9-A1FF1C2A050D}" type="slidenum">
              <a:rPr lang="en-IN" smtClean="0"/>
              <a:pPr/>
              <a:t>‹#›</a:t>
            </a:fld>
            <a:endParaRPr lang="en-IN"/>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1500" b="1">
                <a:solidFill>
                  <a:srgbClr val="FFFFFF"/>
                </a:solidFill>
              </a:defRPr>
            </a:lvl1pPr>
          </a:lstStyle>
          <a:p>
            <a:pPr lvl="0" eaLnBrk="1" latinLnBrk="0" hangingPunct="1"/>
            <a:r>
              <a:rPr kumimoji="0" lang="en-US"/>
              <a:t>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1500" b="1">
                <a:solidFill>
                  <a:srgbClr val="FFFFFF"/>
                </a:solidFill>
              </a:defRPr>
            </a:lvl1pPr>
          </a:lstStyle>
          <a:p>
            <a:pPr lvl="0" eaLnBrk="1" latinLnBrk="0" hangingPunct="1"/>
            <a:r>
              <a:rPr kumimoji="0" lang="en-US"/>
              <a:t>Edit Master text styles</a:t>
            </a:r>
          </a:p>
        </p:txBody>
      </p:sp>
    </p:spTree>
    <p:extLst>
      <p:ext uri="{BB962C8B-B14F-4D97-AF65-F5344CB8AC3E}">
        <p14:creationId xmlns:p14="http://schemas.microsoft.com/office/powerpoint/2010/main" xmlns="" val="2292720761"/>
      </p:ext>
    </p:extLst>
  </p:cSld>
  <p:clrMapOvr>
    <a:masterClrMapping/>
  </p:clrMapOvr>
  <p:transition>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fld id="{1AB81BFC-C50B-41D5-AFEF-C684D9C0BC12}" type="datetime1">
              <a:rPr lang="en-IN" smtClean="0"/>
              <a:pPr/>
              <a:t>07-10-2018</a:t>
            </a:fld>
            <a:endParaRPr lang="en-IN"/>
          </a:p>
        </p:txBody>
      </p:sp>
      <p:sp>
        <p:nvSpPr>
          <p:cNvPr id="7" name="Slide Number Placeholder 6"/>
          <p:cNvSpPr>
            <a:spLocks noGrp="1"/>
          </p:cNvSpPr>
          <p:nvPr>
            <p:ph type="sldNum" sz="quarter" idx="11"/>
          </p:nvPr>
        </p:nvSpPr>
        <p:spPr/>
        <p:txBody>
          <a:bodyPr rtlCol="0"/>
          <a:lstStyle/>
          <a:p>
            <a:fld id="{0AF90783-203F-4A0B-94C9-A1FF1C2A050D}" type="slidenum">
              <a:rPr lang="en-IN" smtClean="0"/>
              <a:pPr/>
              <a:t>‹#›</a:t>
            </a:fld>
            <a:endParaRPr lang="en-IN"/>
          </a:p>
        </p:txBody>
      </p:sp>
      <p:sp>
        <p:nvSpPr>
          <p:cNvPr id="8" name="Footer Placeholder 7"/>
          <p:cNvSpPr>
            <a:spLocks noGrp="1"/>
          </p:cNvSpPr>
          <p:nvPr>
            <p:ph type="ftr" sz="quarter" idx="12"/>
          </p:nvPr>
        </p:nvSpPr>
        <p:spPr/>
        <p:txBody>
          <a:bodyPr rtlCol="0"/>
          <a:lstStyle/>
          <a:p>
            <a:endParaRPr lang="en-IN"/>
          </a:p>
        </p:txBody>
      </p:sp>
    </p:spTree>
    <p:extLst>
      <p:ext uri="{BB962C8B-B14F-4D97-AF65-F5344CB8AC3E}">
        <p14:creationId xmlns:p14="http://schemas.microsoft.com/office/powerpoint/2010/main" xmlns="" val="1053300369"/>
      </p:ext>
    </p:extLst>
  </p:cSld>
  <p:clrMapOvr>
    <a:masterClrMapping/>
  </p:clrMapOvr>
  <p:transition>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46E334-1400-49AB-872C-4C65DD2B15D7}" type="datetime1">
              <a:rPr lang="en-IN" smtClean="0"/>
              <a:pPr/>
              <a:t>07-10-2018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4074248423"/>
      </p:ext>
    </p:extLst>
  </p:cSld>
  <p:clrMapOvr>
    <a:masterClrMapping/>
  </p:clrMapOvr>
  <p:transition>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2" name="Title 1"/>
          <p:cNvSpPr>
            <a:spLocks noGrp="1"/>
          </p:cNvSpPr>
          <p:nvPr>
            <p:ph type="title"/>
          </p:nvPr>
        </p:nvSpPr>
        <p:spPr>
          <a:xfrm rot="5400000">
            <a:off x="3371850" y="3200400"/>
            <a:ext cx="6309360" cy="457200"/>
          </a:xfrm>
        </p:spPr>
        <p:txBody>
          <a:bodyPr anchor="b"/>
          <a:lstStyle>
            <a:lvl1pPr algn="l">
              <a:buNone/>
              <a:defRPr sz="1500" b="1" cap="small" baseline="0"/>
            </a:lvl1pPr>
          </a:lstStyle>
          <a:p>
            <a:r>
              <a:rPr kumimoji="0"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300"/>
              </a:spcBef>
              <a:spcAft>
                <a:spcPts val="750"/>
              </a:spcAft>
              <a:buNone/>
              <a:defRPr sz="900"/>
            </a:lvl1pPr>
            <a:lvl2pPr>
              <a:buNone/>
              <a:defRPr sz="900"/>
            </a:lvl2pPr>
            <a:lvl3pPr>
              <a:buNone/>
              <a:defRPr sz="750"/>
            </a:lvl3pPr>
            <a:lvl4pPr>
              <a:buNone/>
              <a:defRPr sz="675"/>
            </a:lvl4pPr>
            <a:lvl5pPr>
              <a:buNone/>
              <a:defRPr sz="675"/>
            </a:lvl5pPr>
          </a:lstStyle>
          <a:p>
            <a:pPr lvl="0" eaLnBrk="1" latinLnBrk="0" hangingPunct="1"/>
            <a:r>
              <a:rPr kumimoji="0" lang="en-US"/>
              <a:t>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fld id="{D350BAD9-E1E3-47AE-B950-7468C545B0EE}" type="datetime1">
              <a:rPr lang="en-IN" smtClean="0"/>
              <a:pPr/>
              <a:t>07-10-2018</a:t>
            </a:fld>
            <a:endParaRPr lang="en-IN"/>
          </a:p>
        </p:txBody>
      </p:sp>
      <p:sp>
        <p:nvSpPr>
          <p:cNvPr id="22" name="Slide Number Placeholder 21"/>
          <p:cNvSpPr>
            <a:spLocks noGrp="1"/>
          </p:cNvSpPr>
          <p:nvPr>
            <p:ph type="sldNum" sz="quarter" idx="15"/>
          </p:nvPr>
        </p:nvSpPr>
        <p:spPr/>
        <p:txBody>
          <a:bodyPr rtlCol="0"/>
          <a:lstStyle/>
          <a:p>
            <a:fld id="{0AF90783-203F-4A0B-94C9-A1FF1C2A050D}" type="slidenum">
              <a:rPr lang="en-IN" smtClean="0"/>
              <a:pPr/>
              <a:t>‹#›</a:t>
            </a:fld>
            <a:endParaRPr lang="en-IN"/>
          </a:p>
        </p:txBody>
      </p:sp>
      <p:sp>
        <p:nvSpPr>
          <p:cNvPr id="23" name="Footer Placeholder 22"/>
          <p:cNvSpPr>
            <a:spLocks noGrp="1"/>
          </p:cNvSpPr>
          <p:nvPr>
            <p:ph type="ftr" sz="quarter" idx="16"/>
          </p:nvPr>
        </p:nvSpPr>
        <p:spPr/>
        <p:txBody>
          <a:bodyPr rtlCol="0"/>
          <a:lstStyle/>
          <a:p>
            <a:endParaRPr lang="en-IN"/>
          </a:p>
        </p:txBody>
      </p:sp>
    </p:spTree>
    <p:extLst>
      <p:ext uri="{BB962C8B-B14F-4D97-AF65-F5344CB8AC3E}">
        <p14:creationId xmlns:p14="http://schemas.microsoft.com/office/powerpoint/2010/main" xmlns="" val="4156787176"/>
      </p:ext>
    </p:extLst>
  </p:cSld>
  <p:clrMapOvr>
    <a:overrideClrMapping bg1="lt1" tx1="dk1" bg2="lt2" tx2="dk2" accent1="accent1" accent2="accent2" accent3="accent3" accent4="accent4" accent5="accent5" accent6="accent6" hlink="hlink" folHlink="folHlink"/>
  </p:clrMapOvr>
  <p:transition>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 name="Title 1"/>
          <p:cNvSpPr>
            <a:spLocks noGrp="1"/>
          </p:cNvSpPr>
          <p:nvPr>
            <p:ph type="title"/>
          </p:nvPr>
        </p:nvSpPr>
        <p:spPr>
          <a:xfrm rot="5400000">
            <a:off x="3350133" y="3200400"/>
            <a:ext cx="6309360" cy="457200"/>
          </a:xfrm>
        </p:spPr>
        <p:txBody>
          <a:bodyPr anchor="b"/>
          <a:lstStyle>
            <a:lvl1pPr algn="l">
              <a:buNone/>
              <a:defRPr sz="1500" b="1"/>
            </a:lvl1pPr>
          </a:lstStyle>
          <a:p>
            <a:r>
              <a:rPr kumimoji="0"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2400"/>
            </a:lvl1pPr>
          </a:lstStyle>
          <a:p>
            <a:pPr algn="ctr" eaLnBrk="1" latinLnBrk="0" hangingPunct="1">
              <a:buFontTx/>
              <a:buNone/>
            </a:pPr>
            <a:r>
              <a:rPr kumimoji="0" lang="en-US"/>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75"/>
              </a:spcBef>
              <a:spcAft>
                <a:spcPts val="300"/>
              </a:spcAft>
              <a:buFontTx/>
              <a:buNone/>
              <a:defRPr sz="900"/>
            </a:lvl1pPr>
            <a:lvl2pPr>
              <a:defRPr sz="900"/>
            </a:lvl2pPr>
            <a:lvl3pPr>
              <a:defRPr sz="750"/>
            </a:lvl3pPr>
            <a:lvl4pPr>
              <a:defRPr sz="675"/>
            </a:lvl4pPr>
            <a:lvl5pPr>
              <a:defRPr sz="675"/>
            </a:lvl5pPr>
          </a:lstStyle>
          <a:p>
            <a:pPr lvl="0" eaLnBrk="1" latinLnBrk="0" hangingPunct="1"/>
            <a:r>
              <a:rPr kumimoji="0" lang="en-US"/>
              <a:t>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17" name="Date Placeholder 16"/>
          <p:cNvSpPr>
            <a:spLocks noGrp="1"/>
          </p:cNvSpPr>
          <p:nvPr>
            <p:ph type="dt" sz="half" idx="10"/>
          </p:nvPr>
        </p:nvSpPr>
        <p:spPr/>
        <p:txBody>
          <a:bodyPr rtlCol="0"/>
          <a:lstStyle/>
          <a:p>
            <a:fld id="{BC886832-7B83-4BCB-96DE-B74A48C96100}" type="datetime1">
              <a:rPr lang="en-IN" smtClean="0"/>
              <a:pPr/>
              <a:t>07-10-2018</a:t>
            </a:fld>
            <a:endParaRPr lang="en-IN"/>
          </a:p>
        </p:txBody>
      </p:sp>
      <p:sp>
        <p:nvSpPr>
          <p:cNvPr id="18" name="Slide Number Placeholder 17"/>
          <p:cNvSpPr>
            <a:spLocks noGrp="1"/>
          </p:cNvSpPr>
          <p:nvPr>
            <p:ph type="sldNum" sz="quarter" idx="11"/>
          </p:nvPr>
        </p:nvSpPr>
        <p:spPr/>
        <p:txBody>
          <a:bodyPr rtlCol="0"/>
          <a:lstStyle/>
          <a:p>
            <a:fld id="{0AF90783-203F-4A0B-94C9-A1FF1C2A050D}" type="slidenum">
              <a:rPr lang="en-IN" smtClean="0"/>
              <a:pPr/>
              <a:t>‹#›</a:t>
            </a:fld>
            <a:endParaRPr lang="en-IN"/>
          </a:p>
        </p:txBody>
      </p:sp>
      <p:sp>
        <p:nvSpPr>
          <p:cNvPr id="21" name="Footer Placeholder 20"/>
          <p:cNvSpPr>
            <a:spLocks noGrp="1"/>
          </p:cNvSpPr>
          <p:nvPr>
            <p:ph type="ftr" sz="quarter" idx="12"/>
          </p:nvPr>
        </p:nvSpPr>
        <p:spPr/>
        <p:txBody>
          <a:bodyPr rtlCol="0"/>
          <a:lstStyle/>
          <a:p>
            <a:endParaRPr lang="en-IN"/>
          </a:p>
        </p:txBody>
      </p:sp>
    </p:spTree>
    <p:extLst>
      <p:ext uri="{BB962C8B-B14F-4D97-AF65-F5344CB8AC3E}">
        <p14:creationId xmlns:p14="http://schemas.microsoft.com/office/powerpoint/2010/main" xmlns="" val="3946046320"/>
      </p:ext>
    </p:extLst>
  </p:cSld>
  <p:clrMapOvr>
    <a:masterClrMapping/>
  </p:clrMapOvr>
  <p:transition>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a:t>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900">
                <a:solidFill>
                  <a:schemeClr val="tx2"/>
                </a:solidFill>
              </a:defRPr>
            </a:lvl1pPr>
          </a:lstStyle>
          <a:p>
            <a:fld id="{EF366B0E-EE51-48F6-8E1C-D68CD1EDAC61}" type="datetime1">
              <a:rPr lang="en-IN" smtClean="0"/>
              <a:pPr/>
              <a:t>07-10-2018</a:t>
            </a:fld>
            <a:endParaRPr lang="en-IN"/>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900">
                <a:solidFill>
                  <a:schemeClr val="tx2"/>
                </a:solidFill>
              </a:defRPr>
            </a:lvl1pPr>
          </a:lstStyle>
          <a:p>
            <a:endParaRPr lang="en-IN"/>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68580" tIns="34290" rIns="68580" bIns="34290" anchor="t" compatLnSpc="1"/>
          <a:lstStyle/>
          <a:p>
            <a:endParaRPr kumimoji="0" lang="en-US" sz="135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050" b="1">
                <a:solidFill>
                  <a:srgbClr val="FFFFFF"/>
                </a:solidFill>
              </a:defRPr>
            </a:lvl1pPr>
          </a:lstStyle>
          <a:p>
            <a:fld id="{0AF90783-203F-4A0B-94C9-A1FF1C2A050D}" type="slidenum">
              <a:rPr lang="en-IN" smtClean="0"/>
              <a:pPr/>
              <a:t>‹#›</a:t>
            </a:fld>
            <a:endParaRPr lang="en-IN"/>
          </a:p>
        </p:txBody>
      </p:sp>
    </p:spTree>
    <p:extLst>
      <p:ext uri="{BB962C8B-B14F-4D97-AF65-F5344CB8AC3E}">
        <p14:creationId xmlns:p14="http://schemas.microsoft.com/office/powerpoint/2010/main" xmlns="" val="1628400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Bar dir="vert"/>
  </p:transition>
  <p:hf hdr="0" ftr="0" dt="0"/>
  <p:txStyles>
    <p:titleStyle>
      <a:lvl1pPr algn="l" rtl="0" eaLnBrk="1" latinLnBrk="0" hangingPunct="1">
        <a:spcBef>
          <a:spcPct val="0"/>
        </a:spcBef>
        <a:buNone/>
        <a:defRPr kumimoji="0" sz="2250" b="0" kern="1200" cap="small" baseline="0">
          <a:solidFill>
            <a:schemeClr val="tx2"/>
          </a:solidFill>
          <a:latin typeface="+mj-lt"/>
          <a:ea typeface="+mj-ea"/>
          <a:cs typeface="+mj-cs"/>
        </a:defRPr>
      </a:lvl1pPr>
    </p:titleStyle>
    <p:bodyStyle>
      <a:lvl1pPr marL="205740" indent="-205740" algn="l" rtl="0" eaLnBrk="1" latinLnBrk="0" hangingPunct="1">
        <a:spcBef>
          <a:spcPts val="450"/>
        </a:spcBef>
        <a:buClr>
          <a:schemeClr val="accent1"/>
        </a:buClr>
        <a:buSzPct val="70000"/>
        <a:buFont typeface="Wingdings"/>
        <a:buChar char=""/>
        <a:defRPr kumimoji="0" sz="1800" kern="1200">
          <a:solidFill>
            <a:schemeClr val="tx1"/>
          </a:solidFill>
          <a:latin typeface="+mn-lt"/>
          <a:ea typeface="+mn-ea"/>
          <a:cs typeface="+mn-cs"/>
        </a:defRPr>
      </a:lvl1pPr>
      <a:lvl2pPr marL="480060" indent="-205740" algn="l" rtl="0" eaLnBrk="1" latinLnBrk="0" hangingPunct="1">
        <a:spcBef>
          <a:spcPct val="20000"/>
        </a:spcBef>
        <a:buClr>
          <a:schemeClr val="accent1"/>
        </a:buClr>
        <a:buSzPct val="80000"/>
        <a:buFont typeface="Wingdings 2"/>
        <a:buChar char=""/>
        <a:defRPr kumimoji="0" sz="1575" kern="1200">
          <a:solidFill>
            <a:schemeClr val="tx1"/>
          </a:solidFill>
          <a:latin typeface="+mn-lt"/>
          <a:ea typeface="+mn-ea"/>
          <a:cs typeface="+mn-cs"/>
        </a:defRPr>
      </a:lvl2pPr>
      <a:lvl3pPr marL="685800" indent="-137160" algn="l" rtl="0" eaLnBrk="1" latinLnBrk="0" hangingPunct="1">
        <a:spcBef>
          <a:spcPct val="20000"/>
        </a:spcBef>
        <a:buClr>
          <a:schemeClr val="accent1">
            <a:shade val="75000"/>
          </a:schemeClr>
        </a:buClr>
        <a:buSzPct val="60000"/>
        <a:buFont typeface="Wingdings"/>
        <a:buChar char=""/>
        <a:defRPr kumimoji="0" sz="1350" kern="1200">
          <a:solidFill>
            <a:schemeClr val="tx1"/>
          </a:solidFill>
          <a:latin typeface="+mn-lt"/>
          <a:ea typeface="+mn-ea"/>
          <a:cs typeface="+mn-cs"/>
        </a:defRPr>
      </a:lvl3pPr>
      <a:lvl4pPr marL="891540" indent="-137160" algn="l" rtl="0" eaLnBrk="1" latinLnBrk="0" hangingPunct="1">
        <a:spcBef>
          <a:spcPct val="20000"/>
        </a:spcBef>
        <a:buClr>
          <a:schemeClr val="accent1">
            <a:tint val="60000"/>
          </a:schemeClr>
        </a:buClr>
        <a:buSzPct val="60000"/>
        <a:buFont typeface="Wingdings"/>
        <a:buChar char=""/>
        <a:defRPr kumimoji="0" sz="1350" kern="1200">
          <a:solidFill>
            <a:schemeClr val="tx1"/>
          </a:solidFill>
          <a:latin typeface="+mn-lt"/>
          <a:ea typeface="+mn-ea"/>
          <a:cs typeface="+mn-cs"/>
        </a:defRPr>
      </a:lvl4pPr>
      <a:lvl5pPr marL="1097280" indent="-137160" algn="l" rtl="0" eaLnBrk="1" latinLnBrk="0" hangingPunct="1">
        <a:spcBef>
          <a:spcPct val="20000"/>
        </a:spcBef>
        <a:buClr>
          <a:schemeClr val="accent2">
            <a:tint val="60000"/>
          </a:schemeClr>
        </a:buClr>
        <a:buSzPct val="68000"/>
        <a:buFont typeface="Wingdings 2"/>
        <a:buChar char=""/>
        <a:defRPr kumimoji="0" sz="1200" kern="1200">
          <a:solidFill>
            <a:schemeClr val="tx1"/>
          </a:solidFill>
          <a:latin typeface="+mn-lt"/>
          <a:ea typeface="+mn-ea"/>
          <a:cs typeface="+mn-cs"/>
        </a:defRPr>
      </a:lvl5pPr>
      <a:lvl6pPr marL="1303020" indent="-137160" algn="l" rtl="0" eaLnBrk="1" latinLnBrk="0" hangingPunct="1">
        <a:spcBef>
          <a:spcPct val="20000"/>
        </a:spcBef>
        <a:buClr>
          <a:schemeClr val="accent1"/>
        </a:buClr>
        <a:buChar char="•"/>
        <a:defRPr kumimoji="0" sz="1200" kern="1200">
          <a:solidFill>
            <a:schemeClr val="tx2"/>
          </a:solidFill>
          <a:latin typeface="+mn-lt"/>
          <a:ea typeface="+mn-ea"/>
          <a:cs typeface="+mn-cs"/>
        </a:defRPr>
      </a:lvl6pPr>
      <a:lvl7pPr marL="1508760" indent="-137160" algn="l" rtl="0" eaLnBrk="1" latinLnBrk="0" hangingPunct="1">
        <a:spcBef>
          <a:spcPct val="20000"/>
        </a:spcBef>
        <a:buClr>
          <a:schemeClr val="accent1">
            <a:tint val="60000"/>
          </a:schemeClr>
        </a:buClr>
        <a:buSzPct val="60000"/>
        <a:buFont typeface="Wingdings"/>
        <a:buChar char=""/>
        <a:defRPr kumimoji="0" sz="1050" kern="1200" baseline="0">
          <a:solidFill>
            <a:schemeClr val="tx2"/>
          </a:solidFill>
          <a:latin typeface="+mn-lt"/>
          <a:ea typeface="+mn-ea"/>
          <a:cs typeface="+mn-cs"/>
        </a:defRPr>
      </a:lvl7pPr>
      <a:lvl8pPr marL="1714500" indent="-137160" algn="l" rtl="0" eaLnBrk="1" latinLnBrk="0" hangingPunct="1">
        <a:spcBef>
          <a:spcPct val="20000"/>
        </a:spcBef>
        <a:buClr>
          <a:schemeClr val="accent2"/>
        </a:buClr>
        <a:buChar char="•"/>
        <a:defRPr kumimoji="0" sz="1050" kern="1200" cap="small" baseline="0">
          <a:solidFill>
            <a:schemeClr val="tx2"/>
          </a:solidFill>
          <a:latin typeface="+mn-lt"/>
          <a:ea typeface="+mn-ea"/>
          <a:cs typeface="+mn-cs"/>
        </a:defRPr>
      </a:lvl8pPr>
      <a:lvl9pPr marL="1920240" indent="-137160" algn="l" rtl="0" eaLnBrk="1" latinLnBrk="0" hangingPunct="1">
        <a:spcBef>
          <a:spcPct val="20000"/>
        </a:spcBef>
        <a:buClr>
          <a:schemeClr val="accent1">
            <a:shade val="75000"/>
          </a:schemeClr>
        </a:buClr>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838200"/>
            <a:ext cx="6934200" cy="1091098"/>
          </a:xfrm>
        </p:spPr>
        <p:txBody>
          <a:bodyPr>
            <a:noAutofit/>
          </a:bodyPr>
          <a:lstStyle/>
          <a:p>
            <a:r>
              <a:rPr lang="en-US" sz="3000" dirty="0">
                <a:solidFill>
                  <a:schemeClr val="tx1"/>
                </a:solidFill>
              </a:rPr>
              <a:t/>
            </a:r>
            <a:br>
              <a:rPr lang="en-US" sz="3000" dirty="0">
                <a:solidFill>
                  <a:schemeClr val="tx1"/>
                </a:solidFill>
              </a:rPr>
            </a:br>
            <a:r>
              <a:rPr lang="en-US" sz="3000" dirty="0">
                <a:solidFill>
                  <a:schemeClr val="tx1"/>
                </a:solidFill>
              </a:rPr>
              <a:t/>
            </a:r>
            <a:br>
              <a:rPr lang="en-US" sz="3000" dirty="0">
                <a:solidFill>
                  <a:schemeClr val="tx1"/>
                </a:solidFill>
              </a:rPr>
            </a:br>
            <a:r>
              <a:rPr lang="en-US" sz="3000" dirty="0">
                <a:solidFill>
                  <a:schemeClr val="tx1"/>
                </a:solidFill>
              </a:rPr>
              <a:t/>
            </a:r>
            <a:br>
              <a:rPr lang="en-US" sz="3000" dirty="0">
                <a:solidFill>
                  <a:schemeClr val="tx1"/>
                </a:solidFill>
              </a:rPr>
            </a:br>
            <a:r>
              <a:rPr lang="en-US" sz="3000" dirty="0">
                <a:solidFill>
                  <a:schemeClr val="tx1"/>
                </a:solidFill>
              </a:rPr>
              <a:t/>
            </a:r>
            <a:br>
              <a:rPr lang="en-US" sz="3000" dirty="0">
                <a:solidFill>
                  <a:schemeClr val="tx1"/>
                </a:solidFill>
              </a:rPr>
            </a:br>
            <a:r>
              <a:rPr lang="en-US" sz="3000" dirty="0">
                <a:solidFill>
                  <a:schemeClr val="tx1"/>
                </a:solidFill>
              </a:rPr>
              <a:t/>
            </a:r>
            <a:br>
              <a:rPr lang="en-US" sz="3000" dirty="0">
                <a:solidFill>
                  <a:schemeClr val="tx1"/>
                </a:solidFill>
              </a:rPr>
            </a:br>
            <a:r>
              <a:rPr lang="en-US" sz="3000" dirty="0">
                <a:solidFill>
                  <a:schemeClr val="tx1"/>
                </a:solidFill>
              </a:rPr>
              <a:t>Seminar on </a:t>
            </a:r>
            <a:r>
              <a:rPr lang="en-US" b="0" dirty="0"/>
              <a:t/>
            </a:r>
            <a:br>
              <a:rPr lang="en-US" b="0" dirty="0"/>
            </a:br>
            <a:r>
              <a:rPr lang="en-US" sz="3000" dirty="0">
                <a:solidFill>
                  <a:schemeClr val="tx1"/>
                </a:solidFill>
              </a:rPr>
              <a:t> Clause by clause analysis of GST Audit Report </a:t>
            </a:r>
            <a:r>
              <a:rPr lang="en-US" b="0" dirty="0"/>
              <a:t>	</a:t>
            </a:r>
            <a:br>
              <a:rPr lang="en-US" b="0" dirty="0"/>
            </a:br>
            <a:endParaRPr lang="en-US" sz="3000" dirty="0">
              <a:solidFill>
                <a:schemeClr val="tx1"/>
              </a:solidFill>
            </a:endParaRPr>
          </a:p>
        </p:txBody>
      </p:sp>
      <p:sp>
        <p:nvSpPr>
          <p:cNvPr id="4" name="Slide Number Placeholder 3"/>
          <p:cNvSpPr>
            <a:spLocks noGrp="1"/>
          </p:cNvSpPr>
          <p:nvPr>
            <p:ph type="sldNum" sz="quarter" idx="12"/>
          </p:nvPr>
        </p:nvSpPr>
        <p:spPr/>
        <p:txBody>
          <a:bodyPr/>
          <a:lstStyle/>
          <a:p>
            <a:fld id="{1C81B983-8D86-44C2-AC9C-6BC120F166A0}" type="slidenum">
              <a:rPr lang="en-US" sz="1800" smtClean="0"/>
              <a:pPr/>
              <a:t>1</a:t>
            </a:fld>
            <a:endParaRPr lang="en-US" sz="1800" dirty="0"/>
          </a:p>
        </p:txBody>
      </p:sp>
      <p:sp>
        <p:nvSpPr>
          <p:cNvPr id="5" name="Rectangle 4"/>
          <p:cNvSpPr/>
          <p:nvPr/>
        </p:nvSpPr>
        <p:spPr>
          <a:xfrm>
            <a:off x="5410200" y="2626043"/>
            <a:ext cx="3048000" cy="523220"/>
          </a:xfrm>
          <a:prstGeom prst="rect">
            <a:avLst/>
          </a:prstGeom>
        </p:spPr>
        <p:txBody>
          <a:bodyPr wrap="square">
            <a:spAutoFit/>
          </a:bodyPr>
          <a:lstStyle/>
          <a:p>
            <a:r>
              <a:rPr lang="en-US" sz="2800" b="1" dirty="0">
                <a:latin typeface="+mj-lt"/>
              </a:rPr>
              <a:t>7</a:t>
            </a:r>
            <a:r>
              <a:rPr lang="en-US" sz="2800" b="1" baseline="30000" dirty="0">
                <a:latin typeface="+mj-lt"/>
              </a:rPr>
              <a:t>th</a:t>
            </a:r>
            <a:r>
              <a:rPr lang="en-US" sz="2800" b="1" dirty="0">
                <a:latin typeface="+mj-lt"/>
              </a:rPr>
              <a:t> October, 2018</a:t>
            </a:r>
          </a:p>
        </p:txBody>
      </p:sp>
      <p:sp>
        <p:nvSpPr>
          <p:cNvPr id="6" name="Rectangle 5"/>
          <p:cNvSpPr/>
          <p:nvPr/>
        </p:nvSpPr>
        <p:spPr>
          <a:xfrm>
            <a:off x="4114800" y="4171072"/>
            <a:ext cx="4343400" cy="1015663"/>
          </a:xfrm>
          <a:prstGeom prst="rect">
            <a:avLst/>
          </a:prstGeom>
        </p:spPr>
        <p:txBody>
          <a:bodyPr wrap="square">
            <a:spAutoFit/>
          </a:bodyPr>
          <a:lstStyle/>
          <a:p>
            <a:r>
              <a:rPr lang="en-US" sz="3000" b="1" cap="small" dirty="0">
                <a:latin typeface="+mj-lt"/>
                <a:ea typeface="+mj-ea"/>
                <a:cs typeface="+mj-cs"/>
              </a:rPr>
              <a:t>Presented by</a:t>
            </a:r>
          </a:p>
          <a:p>
            <a:r>
              <a:rPr lang="en-US" sz="3000" b="1" cap="small" dirty="0">
                <a:latin typeface="+mj-lt"/>
                <a:ea typeface="+mj-ea"/>
                <a:cs typeface="+mj-cs"/>
              </a:rPr>
              <a:t>C.A. Manoj Chauhan</a:t>
            </a:r>
          </a:p>
        </p:txBody>
      </p:sp>
      <p:sp>
        <p:nvSpPr>
          <p:cNvPr id="11" name="Slide Number Placeholder 3"/>
          <p:cNvSpPr txBox="1">
            <a:spLocks/>
          </p:cNvSpPr>
          <p:nvPr/>
        </p:nvSpPr>
        <p:spPr>
          <a:xfrm>
            <a:off x="8174736" y="6096000"/>
            <a:ext cx="762000" cy="533400"/>
          </a:xfrm>
          <a:prstGeom prst="rect">
            <a:avLst/>
          </a:prstGeom>
        </p:spPr>
        <p:txBody>
          <a:bodyPr vert="horz" anchor="b"/>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Georgia" pitchFamily="18" charset="0"/>
            </a:endParaRPr>
          </a:p>
        </p:txBody>
      </p:sp>
    </p:spTree>
  </p:cSld>
  <p:clrMapOvr>
    <a:masterClrMapping/>
  </p:clrMapOvr>
  <p:transition>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3DAA3ED-C441-4C3B-AE2B-0CD8DD5C5ABE}"/>
              </a:ext>
            </a:extLst>
          </p:cNvPr>
          <p:cNvSpPr>
            <a:spLocks noGrp="1"/>
          </p:cNvSpPr>
          <p:nvPr>
            <p:ph sz="quarter" idx="1"/>
          </p:nvPr>
        </p:nvSpPr>
        <p:spPr>
          <a:xfrm>
            <a:off x="457200" y="309489"/>
            <a:ext cx="7467600" cy="6164463"/>
          </a:xfrm>
        </p:spPr>
        <p:txBody>
          <a:bodyPr/>
          <a:lstStyle/>
          <a:p>
            <a:pPr marL="530225" indent="-530225" algn="just">
              <a:buNone/>
            </a:pPr>
            <a:r>
              <a:rPr lang="en-IN" b="1" dirty="0"/>
              <a:t>5C. ADD - Unadjusted advances at the end of the Financial Year </a:t>
            </a:r>
          </a:p>
          <a:p>
            <a:pPr marL="530225" indent="-530225" algn="just">
              <a:buNone/>
            </a:pPr>
            <a:endParaRPr lang="en-IN" dirty="0"/>
          </a:p>
          <a:p>
            <a:pPr marL="0" indent="0" algn="just">
              <a:buNone/>
            </a:pPr>
            <a:r>
              <a:rPr lang="en-IN" dirty="0">
                <a:solidFill>
                  <a:schemeClr val="accent1"/>
                </a:solidFill>
              </a:rPr>
              <a:t> </a:t>
            </a:r>
          </a:p>
          <a:p>
            <a:pPr algn="just"/>
            <a:r>
              <a:rPr lang="en-IN" dirty="0">
                <a:solidFill>
                  <a:schemeClr val="accent1"/>
                </a:solidFill>
              </a:rPr>
              <a:t>Advances appearing on Liability Side of the Balance Sheet</a:t>
            </a:r>
          </a:p>
          <a:p>
            <a:pPr marL="0" indent="0" algn="just">
              <a:buNone/>
            </a:pPr>
            <a:endParaRPr lang="en-IN" dirty="0">
              <a:solidFill>
                <a:schemeClr val="accent1"/>
              </a:solidFill>
            </a:endParaRPr>
          </a:p>
          <a:p>
            <a:pPr algn="just"/>
            <a:r>
              <a:rPr lang="en-IN" dirty="0">
                <a:solidFill>
                  <a:schemeClr val="accent1"/>
                </a:solidFill>
              </a:rPr>
              <a:t>Bifurcation required between goods &amp; services.</a:t>
            </a:r>
          </a:p>
          <a:p>
            <a:pPr marL="0" indent="0" algn="just">
              <a:buNone/>
            </a:pPr>
            <a:endParaRPr lang="en-IN" dirty="0">
              <a:solidFill>
                <a:schemeClr val="accent1"/>
              </a:solidFill>
            </a:endParaRPr>
          </a:p>
          <a:p>
            <a:pPr algn="just"/>
            <a:r>
              <a:rPr lang="en-IN" dirty="0">
                <a:solidFill>
                  <a:schemeClr val="accent1"/>
                </a:solidFill>
              </a:rPr>
              <a:t>Advance for goods </a:t>
            </a:r>
            <a:r>
              <a:rPr lang="en-IN" dirty="0" err="1">
                <a:solidFill>
                  <a:schemeClr val="accent1"/>
                </a:solidFill>
              </a:rPr>
              <a:t>upto</a:t>
            </a:r>
            <a:r>
              <a:rPr lang="en-IN" dirty="0">
                <a:solidFill>
                  <a:schemeClr val="accent1"/>
                </a:solidFill>
              </a:rPr>
              <a:t> 15</a:t>
            </a:r>
            <a:r>
              <a:rPr lang="en-IN" baseline="30000" dirty="0">
                <a:solidFill>
                  <a:schemeClr val="accent1"/>
                </a:solidFill>
              </a:rPr>
              <a:t>th</a:t>
            </a:r>
            <a:r>
              <a:rPr lang="en-IN" dirty="0">
                <a:solidFill>
                  <a:schemeClr val="accent1"/>
                </a:solidFill>
              </a:rPr>
              <a:t> Nov 2017 subject to GST and thereafter taxable at the time of issue of invoice.</a:t>
            </a:r>
          </a:p>
          <a:p>
            <a:pPr algn="just"/>
            <a:endParaRPr lang="en-IN" dirty="0">
              <a:solidFill>
                <a:schemeClr val="accent1"/>
              </a:solidFill>
            </a:endParaRPr>
          </a:p>
          <a:p>
            <a:pPr algn="just"/>
            <a:r>
              <a:rPr lang="en-IN" dirty="0">
                <a:solidFill>
                  <a:schemeClr val="accent1"/>
                </a:solidFill>
              </a:rPr>
              <a:t>Advances for goods received up to 15</a:t>
            </a:r>
            <a:r>
              <a:rPr lang="en-IN" baseline="30000" dirty="0">
                <a:solidFill>
                  <a:schemeClr val="accent1"/>
                </a:solidFill>
              </a:rPr>
              <a:t>th</a:t>
            </a:r>
            <a:r>
              <a:rPr lang="en-IN" dirty="0">
                <a:solidFill>
                  <a:schemeClr val="accent1"/>
                </a:solidFill>
              </a:rPr>
              <a:t> Nov 2017 &amp; unadjusted </a:t>
            </a:r>
            <a:r>
              <a:rPr lang="en-IN" dirty="0" err="1">
                <a:solidFill>
                  <a:schemeClr val="accent1"/>
                </a:solidFill>
              </a:rPr>
              <a:t>upto</a:t>
            </a:r>
            <a:r>
              <a:rPr lang="en-IN" dirty="0">
                <a:solidFill>
                  <a:schemeClr val="accent1"/>
                </a:solidFill>
              </a:rPr>
              <a:t> 31</a:t>
            </a:r>
            <a:r>
              <a:rPr lang="en-IN" baseline="30000" dirty="0">
                <a:solidFill>
                  <a:schemeClr val="accent1"/>
                </a:solidFill>
              </a:rPr>
              <a:t>st</a:t>
            </a:r>
            <a:r>
              <a:rPr lang="en-IN" dirty="0">
                <a:solidFill>
                  <a:schemeClr val="accent1"/>
                </a:solidFill>
              </a:rPr>
              <a:t> March 2018 to be computed.</a:t>
            </a:r>
          </a:p>
          <a:p>
            <a:pPr marL="0" indent="0" algn="just">
              <a:buNone/>
            </a:pPr>
            <a:endParaRPr lang="en-IN" dirty="0">
              <a:solidFill>
                <a:schemeClr val="accent1"/>
              </a:solidFill>
            </a:endParaRPr>
          </a:p>
          <a:p>
            <a:pPr algn="just"/>
            <a:r>
              <a:rPr lang="en-IN" dirty="0">
                <a:solidFill>
                  <a:schemeClr val="accent1"/>
                </a:solidFill>
              </a:rPr>
              <a:t>In case of advances for goods received after 15</a:t>
            </a:r>
            <a:r>
              <a:rPr lang="en-IN" baseline="30000" dirty="0">
                <a:solidFill>
                  <a:schemeClr val="accent1"/>
                </a:solidFill>
              </a:rPr>
              <a:t>th</a:t>
            </a:r>
            <a:r>
              <a:rPr lang="en-IN" dirty="0">
                <a:solidFill>
                  <a:schemeClr val="accent1"/>
                </a:solidFill>
              </a:rPr>
              <a:t> Nov will have to be ignored.</a:t>
            </a:r>
          </a:p>
          <a:p>
            <a:endParaRPr lang="en-US" dirty="0"/>
          </a:p>
        </p:txBody>
      </p:sp>
      <p:sp>
        <p:nvSpPr>
          <p:cNvPr id="4" name="Slide Number Placeholder 3">
            <a:extLst>
              <a:ext uri="{FF2B5EF4-FFF2-40B4-BE49-F238E27FC236}">
                <a16:creationId xmlns:a16="http://schemas.microsoft.com/office/drawing/2014/main" xmlns="" id="{CEBF5B80-8876-4A05-B567-66B7255E0AE3}"/>
              </a:ext>
            </a:extLst>
          </p:cNvPr>
          <p:cNvSpPr>
            <a:spLocks noGrp="1"/>
          </p:cNvSpPr>
          <p:nvPr>
            <p:ph type="sldNum" sz="quarter" idx="15"/>
          </p:nvPr>
        </p:nvSpPr>
        <p:spPr/>
        <p:txBody>
          <a:bodyPr/>
          <a:lstStyle/>
          <a:p>
            <a:fld id="{0AF90783-203F-4A0B-94C9-A1FF1C2A050D}" type="slidenum">
              <a:rPr lang="en-IN" smtClean="0"/>
              <a:pPr/>
              <a:t>10</a:t>
            </a:fld>
            <a:endParaRPr lang="en-IN"/>
          </a:p>
        </p:txBody>
      </p:sp>
    </p:spTree>
    <p:extLst>
      <p:ext uri="{BB962C8B-B14F-4D97-AF65-F5344CB8AC3E}">
        <p14:creationId xmlns:p14="http://schemas.microsoft.com/office/powerpoint/2010/main" xmlns="" val="1559056578"/>
      </p:ext>
    </p:extLst>
  </p:cSld>
  <p:clrMapOvr>
    <a:masterClrMapping/>
  </p:clrMapOvr>
  <p:transition>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DF93EC1-026A-4A3A-ACAD-25EC72B9AB04}"/>
              </a:ext>
            </a:extLst>
          </p:cNvPr>
          <p:cNvSpPr>
            <a:spLocks noGrp="1"/>
          </p:cNvSpPr>
          <p:nvPr>
            <p:ph sz="quarter" idx="1"/>
          </p:nvPr>
        </p:nvSpPr>
        <p:spPr>
          <a:xfrm>
            <a:off x="228798" y="208371"/>
            <a:ext cx="8340016" cy="6441257"/>
          </a:xfrm>
        </p:spPr>
        <p:txBody>
          <a:bodyPr>
            <a:normAutofit/>
          </a:bodyPr>
          <a:lstStyle/>
          <a:p>
            <a:pPr marL="0" indent="0" algn="just">
              <a:buNone/>
            </a:pPr>
            <a:r>
              <a:rPr lang="en-IN" sz="2000" b="1" dirty="0"/>
              <a:t>5D. ADD - Deemed Supply under Schedule I </a:t>
            </a:r>
          </a:p>
          <a:p>
            <a:pPr marL="0" indent="0" algn="just">
              <a:buNone/>
            </a:pPr>
            <a:endParaRPr lang="en-IN" sz="2000" dirty="0"/>
          </a:p>
          <a:p>
            <a:pPr algn="just"/>
            <a:r>
              <a:rPr lang="en-IN" dirty="0">
                <a:solidFill>
                  <a:schemeClr val="accent1"/>
                </a:solidFill>
              </a:rPr>
              <a:t>Deemed supplies means supply without consideration on which GST is payable.</a:t>
            </a:r>
          </a:p>
          <a:p>
            <a:pPr marL="0" indent="0" algn="just">
              <a:buNone/>
            </a:pPr>
            <a:endParaRPr lang="en-IN" dirty="0">
              <a:solidFill>
                <a:schemeClr val="accent1"/>
              </a:solidFill>
            </a:endParaRPr>
          </a:p>
          <a:p>
            <a:pPr algn="just"/>
            <a:r>
              <a:rPr lang="en-IN" dirty="0">
                <a:solidFill>
                  <a:schemeClr val="accent1"/>
                </a:solidFill>
              </a:rPr>
              <a:t>Deemed supplies accounted in the financial statements is not required to be reported. </a:t>
            </a:r>
            <a:r>
              <a:rPr lang="en-IN" dirty="0" err="1">
                <a:solidFill>
                  <a:schemeClr val="accent1"/>
                </a:solidFill>
              </a:rPr>
              <a:t>Eg.</a:t>
            </a:r>
            <a:r>
              <a:rPr lang="en-IN" dirty="0">
                <a:solidFill>
                  <a:schemeClr val="accent1"/>
                </a:solidFill>
              </a:rPr>
              <a:t> Supplies between group companies. E.g.   Allowing right to use Logo of holding company.</a:t>
            </a:r>
          </a:p>
          <a:p>
            <a:pPr algn="just"/>
            <a:endParaRPr lang="en-IN" dirty="0">
              <a:solidFill>
                <a:schemeClr val="accent1"/>
              </a:solidFill>
            </a:endParaRPr>
          </a:p>
          <a:p>
            <a:pPr algn="just"/>
            <a:r>
              <a:rPr lang="en-IN" dirty="0">
                <a:solidFill>
                  <a:schemeClr val="accent1"/>
                </a:solidFill>
              </a:rPr>
              <a:t>Inter-branch stock transfer not accounted as sales in P&amp;L.</a:t>
            </a:r>
          </a:p>
          <a:p>
            <a:pPr marL="0" indent="0" algn="just">
              <a:buNone/>
            </a:pPr>
            <a:endParaRPr lang="en-IN" dirty="0">
              <a:solidFill>
                <a:schemeClr val="accent1"/>
              </a:solidFill>
            </a:endParaRPr>
          </a:p>
          <a:p>
            <a:pPr algn="just"/>
            <a:r>
              <a:rPr lang="en-IN" dirty="0">
                <a:solidFill>
                  <a:schemeClr val="accent1"/>
                </a:solidFill>
              </a:rPr>
              <a:t>Cross Charge by head office to branch offices located in another states.</a:t>
            </a:r>
          </a:p>
          <a:p>
            <a:pPr algn="just"/>
            <a:endParaRPr lang="en-IN" dirty="0">
              <a:solidFill>
                <a:schemeClr val="accent1"/>
              </a:solidFill>
            </a:endParaRPr>
          </a:p>
          <a:p>
            <a:pPr algn="just"/>
            <a:r>
              <a:rPr lang="en-IN" dirty="0">
                <a:solidFill>
                  <a:schemeClr val="accent1"/>
                </a:solidFill>
              </a:rPr>
              <a:t>Supplies made to employees. For example, facilities provided such as canteen service. It will be difficult to trace the transaction as the same </a:t>
            </a:r>
            <a:r>
              <a:rPr lang="en-IN" b="1" u="sng" dirty="0">
                <a:solidFill>
                  <a:schemeClr val="accent1"/>
                </a:solidFill>
              </a:rPr>
              <a:t>may have been directly reduced from the expenses</a:t>
            </a:r>
            <a:r>
              <a:rPr lang="en-IN" dirty="0">
                <a:solidFill>
                  <a:schemeClr val="accent1"/>
                </a:solidFill>
              </a:rPr>
              <a:t> incurred by the company and not shown separately on income side. </a:t>
            </a:r>
            <a:endParaRPr lang="en-IN" sz="2000" dirty="0"/>
          </a:p>
          <a:p>
            <a:pPr marL="0" indent="0" algn="just">
              <a:buNone/>
            </a:pPr>
            <a:endParaRPr lang="en-IN" sz="2000" dirty="0"/>
          </a:p>
        </p:txBody>
      </p:sp>
      <p:sp>
        <p:nvSpPr>
          <p:cNvPr id="4" name="Slide Number Placeholder 3">
            <a:extLst>
              <a:ext uri="{FF2B5EF4-FFF2-40B4-BE49-F238E27FC236}">
                <a16:creationId xmlns:a16="http://schemas.microsoft.com/office/drawing/2014/main" xmlns="" id="{7A363C5F-B4A0-4C85-A251-94B87E5E94C1}"/>
              </a:ext>
            </a:extLst>
          </p:cNvPr>
          <p:cNvSpPr>
            <a:spLocks noGrp="1"/>
          </p:cNvSpPr>
          <p:nvPr>
            <p:ph type="sldNum" sz="quarter" idx="15"/>
          </p:nvPr>
        </p:nvSpPr>
        <p:spPr/>
        <p:txBody>
          <a:bodyPr/>
          <a:lstStyle/>
          <a:p>
            <a:fld id="{0AF90783-203F-4A0B-94C9-A1FF1C2A050D}" type="slidenum">
              <a:rPr lang="en-IN" smtClean="0"/>
              <a:pPr/>
              <a:t>11</a:t>
            </a:fld>
            <a:endParaRPr lang="en-IN"/>
          </a:p>
        </p:txBody>
      </p:sp>
    </p:spTree>
    <p:extLst>
      <p:ext uri="{BB962C8B-B14F-4D97-AF65-F5344CB8AC3E}">
        <p14:creationId xmlns:p14="http://schemas.microsoft.com/office/powerpoint/2010/main" xmlns="" val="625375296"/>
      </p:ext>
    </p:extLst>
  </p:cSld>
  <p:clrMapOvr>
    <a:masterClrMapping/>
  </p:clrMapOvr>
  <p:transition>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8279A33-40C9-408D-8B30-5D989F5EF6A2}"/>
              </a:ext>
            </a:extLst>
          </p:cNvPr>
          <p:cNvSpPr>
            <a:spLocks noGrp="1"/>
          </p:cNvSpPr>
          <p:nvPr>
            <p:ph sz="quarter" idx="1"/>
          </p:nvPr>
        </p:nvSpPr>
        <p:spPr>
          <a:xfrm>
            <a:off x="324466" y="398206"/>
            <a:ext cx="8023122" cy="5778757"/>
          </a:xfrm>
        </p:spPr>
        <p:txBody>
          <a:bodyPr>
            <a:normAutofit fontScale="92500" lnSpcReduction="10000"/>
          </a:bodyPr>
          <a:lstStyle/>
          <a:p>
            <a:pPr marL="530225" indent="-530225" algn="just">
              <a:buNone/>
            </a:pPr>
            <a:r>
              <a:rPr lang="en-IN" sz="2000" b="1" dirty="0"/>
              <a:t>5E. ADD/</a:t>
            </a:r>
            <a:r>
              <a:rPr lang="en-IN" sz="2000" b="1" dirty="0">
                <a:solidFill>
                  <a:srgbClr val="FF0000"/>
                </a:solidFill>
              </a:rPr>
              <a:t>LESS</a:t>
            </a:r>
            <a:r>
              <a:rPr lang="en-IN" sz="2000" b="1" dirty="0"/>
              <a:t> - Credit Notes issued after the end of the financial year but reflected in the annual return</a:t>
            </a:r>
          </a:p>
          <a:p>
            <a:pPr algn="just"/>
            <a:endParaRPr lang="en-IN" sz="2000" dirty="0"/>
          </a:p>
          <a:p>
            <a:pPr algn="just"/>
            <a:r>
              <a:rPr lang="en-IN" sz="2000" dirty="0">
                <a:solidFill>
                  <a:schemeClr val="accent1"/>
                </a:solidFill>
              </a:rPr>
              <a:t>As per Section 34 of CGST Act, 2017 credit notes pertaining to a FY needs to be issued not later than September following the end of FY or date of furnishing annual return whichever is earlier to adjust the tax liability. Hence, the credit notes issued after March needs to be shown in Annual Return under GST as a reduction in GST liability. However, the same will not have been reduced from the turnover shown in P&amp;L for that FY. </a:t>
            </a:r>
            <a:r>
              <a:rPr lang="en-IN" sz="2000" b="1" dirty="0">
                <a:solidFill>
                  <a:schemeClr val="accent1"/>
                </a:solidFill>
              </a:rPr>
              <a:t>Hence, it should have been reduced in reconciliation form instead of adding it. It will require correction in Form 9C to that extent.</a:t>
            </a:r>
          </a:p>
          <a:p>
            <a:pPr marL="0" indent="0" algn="just">
              <a:buNone/>
            </a:pPr>
            <a:endParaRPr lang="en-IN" sz="2000" b="1" dirty="0">
              <a:solidFill>
                <a:schemeClr val="accent1"/>
              </a:solidFill>
            </a:endParaRPr>
          </a:p>
          <a:p>
            <a:pPr marL="176213" indent="0" algn="just">
              <a:buNone/>
            </a:pPr>
            <a:r>
              <a:rPr lang="en-IN" sz="2000" dirty="0">
                <a:solidFill>
                  <a:schemeClr val="accent1"/>
                </a:solidFill>
              </a:rPr>
              <a:t>For example, Rs. 100 declared as sales in July to March 2018 returns filed by assessee. Credit note of Rs. 20 declared in April 2018. Hence, annual return will reflect net value of Rs. 80 only. </a:t>
            </a:r>
          </a:p>
          <a:p>
            <a:pPr algn="just"/>
            <a:endParaRPr lang="en-IN" sz="2000" dirty="0">
              <a:solidFill>
                <a:schemeClr val="accent1"/>
              </a:solidFill>
            </a:endParaRPr>
          </a:p>
          <a:p>
            <a:pPr algn="just"/>
            <a:r>
              <a:rPr lang="en-IN" sz="2000" dirty="0">
                <a:solidFill>
                  <a:schemeClr val="accent1"/>
                </a:solidFill>
              </a:rPr>
              <a:t>Credit notes not eligible for deduction will not be reduced.</a:t>
            </a:r>
            <a:r>
              <a:rPr lang="en-IN" sz="2000" b="1" dirty="0">
                <a:solidFill>
                  <a:schemeClr val="accent1"/>
                </a:solidFill>
              </a:rPr>
              <a:t> For example, credit notes issued after Sept of next Fin. Year or credit notes for turnover discount not linked to any single invoice. </a:t>
            </a:r>
          </a:p>
        </p:txBody>
      </p:sp>
      <p:sp>
        <p:nvSpPr>
          <p:cNvPr id="4" name="Slide Number Placeholder 3">
            <a:extLst>
              <a:ext uri="{FF2B5EF4-FFF2-40B4-BE49-F238E27FC236}">
                <a16:creationId xmlns:a16="http://schemas.microsoft.com/office/drawing/2014/main" xmlns="" id="{7C7CD972-39B5-4AA8-AEA2-56BCF377EE76}"/>
              </a:ext>
            </a:extLst>
          </p:cNvPr>
          <p:cNvSpPr>
            <a:spLocks noGrp="1"/>
          </p:cNvSpPr>
          <p:nvPr>
            <p:ph type="sldNum" sz="quarter" idx="15"/>
          </p:nvPr>
        </p:nvSpPr>
        <p:spPr/>
        <p:txBody>
          <a:bodyPr/>
          <a:lstStyle/>
          <a:p>
            <a:fld id="{0AF90783-203F-4A0B-94C9-A1FF1C2A050D}" type="slidenum">
              <a:rPr lang="en-IN" smtClean="0"/>
              <a:pPr/>
              <a:t>12</a:t>
            </a:fld>
            <a:endParaRPr lang="en-IN"/>
          </a:p>
        </p:txBody>
      </p:sp>
    </p:spTree>
    <p:extLst>
      <p:ext uri="{BB962C8B-B14F-4D97-AF65-F5344CB8AC3E}">
        <p14:creationId xmlns:p14="http://schemas.microsoft.com/office/powerpoint/2010/main" xmlns="" val="1249823098"/>
      </p:ext>
    </p:extLst>
  </p:cSld>
  <p:clrMapOvr>
    <a:masterClrMapping/>
  </p:clrMapOvr>
  <p:transition>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8279A33-40C9-408D-8B30-5D989F5EF6A2}"/>
              </a:ext>
            </a:extLst>
          </p:cNvPr>
          <p:cNvSpPr>
            <a:spLocks noGrp="1"/>
          </p:cNvSpPr>
          <p:nvPr>
            <p:ph sz="quarter" idx="1"/>
          </p:nvPr>
        </p:nvSpPr>
        <p:spPr>
          <a:xfrm>
            <a:off x="324466" y="398206"/>
            <a:ext cx="8259096" cy="5778757"/>
          </a:xfrm>
        </p:spPr>
        <p:txBody>
          <a:bodyPr>
            <a:normAutofit/>
          </a:bodyPr>
          <a:lstStyle/>
          <a:p>
            <a:pPr marL="442913" indent="-442913" algn="just">
              <a:buNone/>
            </a:pPr>
            <a:r>
              <a:rPr lang="en-IN" sz="2000" b="1" dirty="0"/>
              <a:t>5F. ADD - Trade Discounts accounted for in the audited Annual Financial Statement but are not permissible under GST</a:t>
            </a:r>
          </a:p>
          <a:p>
            <a:pPr marL="442913" indent="-442913" algn="just">
              <a:buNone/>
            </a:pPr>
            <a:endParaRPr lang="en-IN" sz="2000" dirty="0">
              <a:solidFill>
                <a:schemeClr val="accent1"/>
              </a:solidFill>
            </a:endParaRPr>
          </a:p>
          <a:p>
            <a:pPr algn="just"/>
            <a:r>
              <a:rPr lang="en-IN" sz="2000" dirty="0">
                <a:solidFill>
                  <a:schemeClr val="accent1"/>
                </a:solidFill>
              </a:rPr>
              <a:t>Trade Discount will be reduced from the total turnover in financial statements. However, non-permissible discounts (like after-sales discounts which are not covered by agreement) will not be reduced from taxable value in GST Returns. Such discounts are to be added for </a:t>
            </a:r>
            <a:r>
              <a:rPr lang="en-IN" sz="2000" dirty="0" err="1">
                <a:solidFill>
                  <a:schemeClr val="accent1"/>
                </a:solidFill>
              </a:rPr>
              <a:t>reco</a:t>
            </a:r>
            <a:r>
              <a:rPr lang="en-IN" sz="2000" dirty="0">
                <a:solidFill>
                  <a:schemeClr val="accent1"/>
                </a:solidFill>
              </a:rPr>
              <a:t> purpose. </a:t>
            </a:r>
          </a:p>
          <a:p>
            <a:pPr algn="just"/>
            <a:endParaRPr lang="en-IN" sz="2000" dirty="0">
              <a:solidFill>
                <a:schemeClr val="accent1"/>
              </a:solidFill>
            </a:endParaRPr>
          </a:p>
          <a:p>
            <a:pPr algn="just"/>
            <a:r>
              <a:rPr lang="en-IN" sz="2000" dirty="0">
                <a:solidFill>
                  <a:schemeClr val="accent1"/>
                </a:solidFill>
              </a:rPr>
              <a:t>Many a times discounts are shown as net off in Sales ledger itself. In such case, it will be difficult to identify the discount amount. </a:t>
            </a:r>
          </a:p>
          <a:p>
            <a:pPr algn="just"/>
            <a:endParaRPr lang="en-IN" sz="2000" dirty="0">
              <a:solidFill>
                <a:schemeClr val="accent1"/>
              </a:solidFill>
            </a:endParaRPr>
          </a:p>
          <a:p>
            <a:pPr algn="just"/>
            <a:endParaRPr lang="en-IN" sz="2000" dirty="0">
              <a:solidFill>
                <a:schemeClr val="accent1"/>
              </a:solidFill>
            </a:endParaRPr>
          </a:p>
          <a:p>
            <a:pPr algn="just"/>
            <a:endParaRPr lang="en-IN" sz="2000" dirty="0">
              <a:solidFill>
                <a:schemeClr val="accent1"/>
              </a:solidFill>
            </a:endParaRPr>
          </a:p>
          <a:p>
            <a:pPr marL="442913" indent="-442913" algn="just">
              <a:buNone/>
            </a:pPr>
            <a:endParaRPr lang="en-IN" sz="2000" dirty="0"/>
          </a:p>
          <a:p>
            <a:pPr marL="442913" indent="-442913" algn="just">
              <a:buNone/>
            </a:pPr>
            <a:endParaRPr lang="en-IN" sz="2000" b="1" dirty="0"/>
          </a:p>
        </p:txBody>
      </p:sp>
      <p:sp>
        <p:nvSpPr>
          <p:cNvPr id="4" name="Slide Number Placeholder 3">
            <a:extLst>
              <a:ext uri="{FF2B5EF4-FFF2-40B4-BE49-F238E27FC236}">
                <a16:creationId xmlns:a16="http://schemas.microsoft.com/office/drawing/2014/main" xmlns="" id="{7C7CD972-39B5-4AA8-AEA2-56BCF377EE76}"/>
              </a:ext>
            </a:extLst>
          </p:cNvPr>
          <p:cNvSpPr>
            <a:spLocks noGrp="1"/>
          </p:cNvSpPr>
          <p:nvPr>
            <p:ph type="sldNum" sz="quarter" idx="15"/>
          </p:nvPr>
        </p:nvSpPr>
        <p:spPr/>
        <p:txBody>
          <a:bodyPr/>
          <a:lstStyle/>
          <a:p>
            <a:fld id="{0AF90783-203F-4A0B-94C9-A1FF1C2A050D}" type="slidenum">
              <a:rPr lang="en-IN" smtClean="0"/>
              <a:pPr/>
              <a:t>13</a:t>
            </a:fld>
            <a:endParaRPr lang="en-IN"/>
          </a:p>
        </p:txBody>
      </p:sp>
    </p:spTree>
    <p:extLst>
      <p:ext uri="{BB962C8B-B14F-4D97-AF65-F5344CB8AC3E}">
        <p14:creationId xmlns:p14="http://schemas.microsoft.com/office/powerpoint/2010/main" xmlns="" val="3218914491"/>
      </p:ext>
    </p:extLst>
  </p:cSld>
  <p:clrMapOvr>
    <a:masterClrMapping/>
  </p:clrMapOvr>
  <p:transition>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F7029F1-479D-4981-BE02-1DED285CA607}"/>
              </a:ext>
            </a:extLst>
          </p:cNvPr>
          <p:cNvSpPr>
            <a:spLocks noGrp="1"/>
          </p:cNvSpPr>
          <p:nvPr>
            <p:ph sz="quarter" idx="1"/>
          </p:nvPr>
        </p:nvSpPr>
        <p:spPr>
          <a:xfrm>
            <a:off x="280219" y="324464"/>
            <a:ext cx="8318091" cy="6397011"/>
          </a:xfrm>
        </p:spPr>
        <p:txBody>
          <a:bodyPr>
            <a:normAutofit lnSpcReduction="10000"/>
          </a:bodyPr>
          <a:lstStyle/>
          <a:p>
            <a:pPr marL="0" indent="0" algn="just">
              <a:buNone/>
            </a:pPr>
            <a:r>
              <a:rPr lang="en-IN" sz="2200" b="1" dirty="0"/>
              <a:t>5G. LESS - Turnover from April 2017 to June 2017</a:t>
            </a:r>
          </a:p>
          <a:p>
            <a:pPr marL="0" indent="0" algn="just">
              <a:buNone/>
            </a:pPr>
            <a:endParaRPr lang="en-IN" sz="2200" dirty="0"/>
          </a:p>
          <a:p>
            <a:pPr marL="0" indent="0" algn="just">
              <a:buNone/>
            </a:pPr>
            <a:r>
              <a:rPr lang="en-IN" sz="2200" dirty="0">
                <a:solidFill>
                  <a:schemeClr val="accent1"/>
                </a:solidFill>
              </a:rPr>
              <a:t>This value has to be reduced for </a:t>
            </a:r>
            <a:r>
              <a:rPr lang="en-IN" sz="2200" dirty="0" err="1">
                <a:solidFill>
                  <a:schemeClr val="accent1"/>
                </a:solidFill>
              </a:rPr>
              <a:t>reco</a:t>
            </a:r>
            <a:r>
              <a:rPr lang="en-IN" sz="2200" dirty="0">
                <a:solidFill>
                  <a:schemeClr val="accent1"/>
                </a:solidFill>
              </a:rPr>
              <a:t> purpose. However, many of the assessees having centralized registration in Service tax do not have any such information. For example, the entire income of a bank is centrally recorded &amp; there is no state-wise bifurcation available. </a:t>
            </a:r>
          </a:p>
          <a:p>
            <a:pPr marL="0" indent="0" algn="just">
              <a:buNone/>
            </a:pPr>
            <a:endParaRPr lang="en-IN" sz="2200" dirty="0"/>
          </a:p>
          <a:p>
            <a:pPr marL="0" indent="0" algn="just">
              <a:buNone/>
            </a:pPr>
            <a:endParaRPr lang="en-IN" sz="2200" dirty="0"/>
          </a:p>
          <a:p>
            <a:pPr marL="0" indent="0" algn="just">
              <a:buNone/>
            </a:pPr>
            <a:r>
              <a:rPr lang="en-IN" sz="2200" b="1" dirty="0"/>
              <a:t>5H. LESS - Unbilled revenue at the end of Financial Year </a:t>
            </a:r>
          </a:p>
          <a:p>
            <a:pPr marL="0" indent="0" algn="just">
              <a:buNone/>
            </a:pPr>
            <a:r>
              <a:rPr lang="en-IN" sz="2200" dirty="0">
                <a:solidFill>
                  <a:schemeClr val="accent1"/>
                </a:solidFill>
              </a:rPr>
              <a:t>This is vice-versa to situation explained in 5B. This value will be reduced for </a:t>
            </a:r>
            <a:r>
              <a:rPr lang="en-IN" sz="2200" dirty="0" err="1">
                <a:solidFill>
                  <a:schemeClr val="accent1"/>
                </a:solidFill>
              </a:rPr>
              <a:t>reco</a:t>
            </a:r>
            <a:r>
              <a:rPr lang="en-IN" sz="2200" dirty="0">
                <a:solidFill>
                  <a:schemeClr val="accent1"/>
                </a:solidFill>
              </a:rPr>
              <a:t> purpose. </a:t>
            </a:r>
          </a:p>
          <a:p>
            <a:pPr marL="0" indent="0" algn="just">
              <a:buNone/>
            </a:pPr>
            <a:endParaRPr lang="en-IN" sz="2200" dirty="0"/>
          </a:p>
          <a:p>
            <a:pPr marL="0" indent="0" algn="just">
              <a:buNone/>
            </a:pPr>
            <a:endParaRPr lang="en-IN" sz="2200" dirty="0"/>
          </a:p>
          <a:p>
            <a:pPr marL="530225" indent="-530225" algn="just">
              <a:buNone/>
            </a:pPr>
            <a:r>
              <a:rPr lang="en-IN" sz="2200" b="1" dirty="0"/>
              <a:t>5I. LESS - Unadjusted Advances at the beginning of the Financial Year </a:t>
            </a:r>
          </a:p>
          <a:p>
            <a:pPr marL="0" indent="0" algn="just">
              <a:buNone/>
            </a:pPr>
            <a:r>
              <a:rPr lang="en-IN" sz="2200" dirty="0">
                <a:solidFill>
                  <a:schemeClr val="accent1"/>
                </a:solidFill>
              </a:rPr>
              <a:t>This is vice-versa to situation explained in 5C. This value will be reduced for </a:t>
            </a:r>
            <a:r>
              <a:rPr lang="en-IN" sz="2200" dirty="0" err="1">
                <a:solidFill>
                  <a:schemeClr val="accent1"/>
                </a:solidFill>
              </a:rPr>
              <a:t>reco</a:t>
            </a:r>
            <a:r>
              <a:rPr lang="en-IN" sz="2200" dirty="0">
                <a:solidFill>
                  <a:schemeClr val="accent1"/>
                </a:solidFill>
              </a:rPr>
              <a:t> purpose. </a:t>
            </a:r>
            <a:endParaRPr lang="en-IN" sz="2200" dirty="0"/>
          </a:p>
        </p:txBody>
      </p:sp>
      <p:sp>
        <p:nvSpPr>
          <p:cNvPr id="4" name="Slide Number Placeholder 3">
            <a:extLst>
              <a:ext uri="{FF2B5EF4-FFF2-40B4-BE49-F238E27FC236}">
                <a16:creationId xmlns:a16="http://schemas.microsoft.com/office/drawing/2014/main" xmlns="" id="{07B40251-4630-49BF-BB63-F2357AD79040}"/>
              </a:ext>
            </a:extLst>
          </p:cNvPr>
          <p:cNvSpPr>
            <a:spLocks noGrp="1"/>
          </p:cNvSpPr>
          <p:nvPr>
            <p:ph type="sldNum" sz="quarter" idx="15"/>
          </p:nvPr>
        </p:nvSpPr>
        <p:spPr/>
        <p:txBody>
          <a:bodyPr/>
          <a:lstStyle/>
          <a:p>
            <a:fld id="{0AF90783-203F-4A0B-94C9-A1FF1C2A050D}" type="slidenum">
              <a:rPr lang="en-IN" smtClean="0"/>
              <a:pPr/>
              <a:t>14</a:t>
            </a:fld>
            <a:endParaRPr lang="en-IN"/>
          </a:p>
        </p:txBody>
      </p:sp>
    </p:spTree>
    <p:extLst>
      <p:ext uri="{BB962C8B-B14F-4D97-AF65-F5344CB8AC3E}">
        <p14:creationId xmlns:p14="http://schemas.microsoft.com/office/powerpoint/2010/main" xmlns="" val="1300481904"/>
      </p:ext>
    </p:extLst>
  </p:cSld>
  <p:clrMapOvr>
    <a:masterClrMapping/>
  </p:clrMapOvr>
  <p:transition>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1097820-6E7A-44EA-B8A1-B265FEE2FA21}"/>
              </a:ext>
            </a:extLst>
          </p:cNvPr>
          <p:cNvSpPr>
            <a:spLocks noGrp="1"/>
          </p:cNvSpPr>
          <p:nvPr>
            <p:ph sz="quarter" idx="1"/>
          </p:nvPr>
        </p:nvSpPr>
        <p:spPr>
          <a:xfrm>
            <a:off x="368710" y="412954"/>
            <a:ext cx="8037872" cy="6308521"/>
          </a:xfrm>
        </p:spPr>
        <p:txBody>
          <a:bodyPr>
            <a:normAutofit/>
          </a:bodyPr>
          <a:lstStyle/>
          <a:p>
            <a:pPr marL="354013" indent="-354013" algn="just">
              <a:buNone/>
            </a:pPr>
            <a:r>
              <a:rPr lang="en-IN" sz="2200" b="1" dirty="0"/>
              <a:t>5J. LESS/</a:t>
            </a:r>
            <a:r>
              <a:rPr lang="en-IN" sz="2200" b="1" dirty="0">
                <a:solidFill>
                  <a:srgbClr val="FF0000"/>
                </a:solidFill>
              </a:rPr>
              <a:t>ADD</a:t>
            </a:r>
            <a:r>
              <a:rPr lang="en-IN" sz="2200" b="1" dirty="0"/>
              <a:t> - Credit notes accounted for in the audited Annual Financial Statement but are not permissible under GST</a:t>
            </a:r>
          </a:p>
          <a:p>
            <a:pPr marL="0" indent="0" algn="just">
              <a:buNone/>
            </a:pPr>
            <a:endParaRPr lang="en-IN" sz="2200" dirty="0">
              <a:solidFill>
                <a:schemeClr val="accent1"/>
              </a:solidFill>
            </a:endParaRPr>
          </a:p>
          <a:p>
            <a:pPr marL="0" indent="0" algn="just">
              <a:buNone/>
            </a:pPr>
            <a:r>
              <a:rPr lang="en-IN" sz="2200" dirty="0">
                <a:solidFill>
                  <a:schemeClr val="accent1"/>
                </a:solidFill>
              </a:rPr>
              <a:t>This is vice-versa to situation explained in 5E. This value will be added for </a:t>
            </a:r>
            <a:r>
              <a:rPr lang="en-IN" sz="2200" dirty="0" err="1">
                <a:solidFill>
                  <a:schemeClr val="accent1"/>
                </a:solidFill>
              </a:rPr>
              <a:t>reco</a:t>
            </a:r>
            <a:r>
              <a:rPr lang="en-IN" sz="2200" dirty="0">
                <a:solidFill>
                  <a:schemeClr val="accent1"/>
                </a:solidFill>
              </a:rPr>
              <a:t> purpose (requires correction in 9C format).</a:t>
            </a:r>
            <a:endParaRPr lang="en-IN" sz="2200" dirty="0"/>
          </a:p>
          <a:p>
            <a:pPr marL="354013" indent="-354013" algn="just">
              <a:buNone/>
            </a:pPr>
            <a:endParaRPr lang="en-IN" sz="2200" dirty="0"/>
          </a:p>
          <a:p>
            <a:pPr marL="354013" indent="-354013" algn="just">
              <a:buNone/>
            </a:pPr>
            <a:endParaRPr lang="en-IN" sz="2200" dirty="0"/>
          </a:p>
          <a:p>
            <a:pPr marL="354013" indent="-354013" algn="just">
              <a:buNone/>
            </a:pPr>
            <a:r>
              <a:rPr lang="en-IN" sz="2200" b="1" dirty="0"/>
              <a:t>5K. LESS - Adjustments on account of supply of goods by SEZ units to DTA Units</a:t>
            </a:r>
          </a:p>
          <a:p>
            <a:pPr marL="354013" indent="-354013" algn="just">
              <a:buNone/>
            </a:pPr>
            <a:endParaRPr lang="en-IN" sz="2200" dirty="0"/>
          </a:p>
          <a:p>
            <a:pPr marL="0" indent="0" algn="just">
              <a:buNone/>
            </a:pPr>
            <a:r>
              <a:rPr lang="en-IN" sz="2200" dirty="0">
                <a:solidFill>
                  <a:schemeClr val="accent1"/>
                </a:solidFill>
              </a:rPr>
              <a:t>This is only for </a:t>
            </a:r>
            <a:r>
              <a:rPr lang="en-IN" sz="2200" b="1" u="sng" dirty="0">
                <a:solidFill>
                  <a:schemeClr val="accent1"/>
                </a:solidFill>
              </a:rPr>
              <a:t>supply of goods</a:t>
            </a:r>
            <a:r>
              <a:rPr lang="en-IN" sz="2200" dirty="0">
                <a:solidFill>
                  <a:schemeClr val="accent1"/>
                </a:solidFill>
              </a:rPr>
              <a:t>.</a:t>
            </a:r>
          </a:p>
          <a:p>
            <a:pPr marL="0" indent="0" algn="just">
              <a:buNone/>
            </a:pPr>
            <a:r>
              <a:rPr lang="en-IN" sz="2200" dirty="0">
                <a:solidFill>
                  <a:schemeClr val="accent1"/>
                </a:solidFill>
              </a:rPr>
              <a:t>It will apply only in case the </a:t>
            </a:r>
            <a:r>
              <a:rPr lang="en-IN" sz="2200" b="1" u="sng" dirty="0">
                <a:solidFill>
                  <a:schemeClr val="accent1"/>
                </a:solidFill>
              </a:rPr>
              <a:t>assessee is an SEZ unit </a:t>
            </a:r>
            <a:r>
              <a:rPr lang="en-IN" sz="2200" dirty="0">
                <a:solidFill>
                  <a:schemeClr val="accent1"/>
                </a:solidFill>
              </a:rPr>
              <a:t>and Bill of Entry for DTA sales has been filed by recipient. The SEZ unit will not record such sales in GST returns as tax is being paid by recipient. Hence, the value will be reduced for </a:t>
            </a:r>
            <a:r>
              <a:rPr lang="en-IN" sz="2200" dirty="0" err="1">
                <a:solidFill>
                  <a:schemeClr val="accent1"/>
                </a:solidFill>
              </a:rPr>
              <a:t>reco</a:t>
            </a:r>
            <a:r>
              <a:rPr lang="en-IN" sz="2200" dirty="0">
                <a:solidFill>
                  <a:schemeClr val="accent1"/>
                </a:solidFill>
              </a:rPr>
              <a:t> purpose also. </a:t>
            </a:r>
          </a:p>
        </p:txBody>
      </p:sp>
      <p:sp>
        <p:nvSpPr>
          <p:cNvPr id="4" name="Slide Number Placeholder 3">
            <a:extLst>
              <a:ext uri="{FF2B5EF4-FFF2-40B4-BE49-F238E27FC236}">
                <a16:creationId xmlns:a16="http://schemas.microsoft.com/office/drawing/2014/main" xmlns="" id="{FFC13B7A-8275-4D54-AC30-E762FE458593}"/>
              </a:ext>
            </a:extLst>
          </p:cNvPr>
          <p:cNvSpPr>
            <a:spLocks noGrp="1"/>
          </p:cNvSpPr>
          <p:nvPr>
            <p:ph type="sldNum" sz="quarter" idx="15"/>
          </p:nvPr>
        </p:nvSpPr>
        <p:spPr/>
        <p:txBody>
          <a:bodyPr/>
          <a:lstStyle/>
          <a:p>
            <a:fld id="{0AF90783-203F-4A0B-94C9-A1FF1C2A050D}" type="slidenum">
              <a:rPr lang="en-IN" smtClean="0"/>
              <a:pPr/>
              <a:t>15</a:t>
            </a:fld>
            <a:endParaRPr lang="en-IN"/>
          </a:p>
        </p:txBody>
      </p:sp>
    </p:spTree>
    <p:extLst>
      <p:ext uri="{BB962C8B-B14F-4D97-AF65-F5344CB8AC3E}">
        <p14:creationId xmlns:p14="http://schemas.microsoft.com/office/powerpoint/2010/main" xmlns="" val="2996783499"/>
      </p:ext>
    </p:extLst>
  </p:cSld>
  <p:clrMapOvr>
    <a:masterClrMapping/>
  </p:clrMapOvr>
  <p:transition>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564E8A4-F5E1-43EF-AB10-7A982A72735D}"/>
              </a:ext>
            </a:extLst>
          </p:cNvPr>
          <p:cNvSpPr>
            <a:spLocks noGrp="1"/>
          </p:cNvSpPr>
          <p:nvPr>
            <p:ph sz="quarter" idx="1"/>
          </p:nvPr>
        </p:nvSpPr>
        <p:spPr>
          <a:xfrm>
            <a:off x="442451" y="339213"/>
            <a:ext cx="8096865" cy="6238568"/>
          </a:xfrm>
        </p:spPr>
        <p:txBody>
          <a:bodyPr>
            <a:normAutofit/>
          </a:bodyPr>
          <a:lstStyle/>
          <a:p>
            <a:pPr marL="530225" indent="-530225" algn="just">
              <a:buNone/>
            </a:pPr>
            <a:r>
              <a:rPr lang="en-IN" sz="2400" b="1" dirty="0"/>
              <a:t>5L. LESS -Turnover for the period under composition scheme </a:t>
            </a:r>
          </a:p>
          <a:p>
            <a:pPr marL="530225" indent="-530225" algn="just">
              <a:buNone/>
            </a:pPr>
            <a:endParaRPr lang="en-IN" sz="2400" dirty="0"/>
          </a:p>
          <a:p>
            <a:pPr marL="0" indent="0" algn="just">
              <a:buNone/>
            </a:pPr>
            <a:r>
              <a:rPr lang="en-IN" sz="2400" dirty="0">
                <a:solidFill>
                  <a:schemeClr val="accent1"/>
                </a:solidFill>
              </a:rPr>
              <a:t>This </a:t>
            </a:r>
            <a:r>
              <a:rPr lang="en-IN" sz="2400" dirty="0" err="1">
                <a:solidFill>
                  <a:schemeClr val="accent1"/>
                </a:solidFill>
              </a:rPr>
              <a:t>reco</a:t>
            </a:r>
            <a:r>
              <a:rPr lang="en-IN" sz="2400" dirty="0">
                <a:solidFill>
                  <a:schemeClr val="accent1"/>
                </a:solidFill>
              </a:rPr>
              <a:t> statement will be prepared on comparison with GSTR 9 (i.e. annual return by a normal taxpayer). </a:t>
            </a:r>
            <a:r>
              <a:rPr lang="en-IN" sz="2400" b="1" u="sng" dirty="0">
                <a:solidFill>
                  <a:schemeClr val="accent1"/>
                </a:solidFill>
              </a:rPr>
              <a:t>GSTR 9 will have data of only tax paid as normal taxpayer</a:t>
            </a:r>
            <a:r>
              <a:rPr lang="en-IN" sz="2400" dirty="0">
                <a:solidFill>
                  <a:schemeClr val="accent1"/>
                </a:solidFill>
              </a:rPr>
              <a:t>. Hence, if an assessee has switched over from composition to normal, then the turnover with respect to composition must be reduced. </a:t>
            </a:r>
          </a:p>
          <a:p>
            <a:pPr marL="0" indent="0" algn="just">
              <a:buNone/>
            </a:pPr>
            <a:endParaRPr lang="en-IN" sz="2400" dirty="0">
              <a:solidFill>
                <a:schemeClr val="accent1"/>
              </a:solidFill>
            </a:endParaRPr>
          </a:p>
          <a:p>
            <a:pPr marL="0" indent="0" algn="just">
              <a:buNone/>
            </a:pPr>
            <a:r>
              <a:rPr lang="en-IN" sz="2400" b="1" u="sng" dirty="0">
                <a:solidFill>
                  <a:schemeClr val="accent1"/>
                </a:solidFill>
              </a:rPr>
              <a:t> </a:t>
            </a:r>
          </a:p>
          <a:p>
            <a:pPr marL="530225" indent="-530225" algn="just">
              <a:buNone/>
            </a:pPr>
            <a:endParaRPr lang="en-IN" sz="2400" dirty="0"/>
          </a:p>
          <a:p>
            <a:pPr marL="530225" indent="-530225" algn="just">
              <a:buNone/>
            </a:pPr>
            <a:endParaRPr lang="en-IN" sz="2400" dirty="0"/>
          </a:p>
        </p:txBody>
      </p:sp>
      <p:sp>
        <p:nvSpPr>
          <p:cNvPr id="4" name="Slide Number Placeholder 3">
            <a:extLst>
              <a:ext uri="{FF2B5EF4-FFF2-40B4-BE49-F238E27FC236}">
                <a16:creationId xmlns:a16="http://schemas.microsoft.com/office/drawing/2014/main" xmlns="" id="{ED8D87F1-E85E-4D17-BD8E-57AACC8B712F}"/>
              </a:ext>
            </a:extLst>
          </p:cNvPr>
          <p:cNvSpPr>
            <a:spLocks noGrp="1"/>
          </p:cNvSpPr>
          <p:nvPr>
            <p:ph type="sldNum" sz="quarter" idx="15"/>
          </p:nvPr>
        </p:nvSpPr>
        <p:spPr/>
        <p:txBody>
          <a:bodyPr/>
          <a:lstStyle/>
          <a:p>
            <a:fld id="{0AF90783-203F-4A0B-94C9-A1FF1C2A050D}" type="slidenum">
              <a:rPr lang="en-IN" smtClean="0"/>
              <a:pPr/>
              <a:t>16</a:t>
            </a:fld>
            <a:endParaRPr lang="en-IN"/>
          </a:p>
        </p:txBody>
      </p:sp>
    </p:spTree>
    <p:extLst>
      <p:ext uri="{BB962C8B-B14F-4D97-AF65-F5344CB8AC3E}">
        <p14:creationId xmlns:p14="http://schemas.microsoft.com/office/powerpoint/2010/main" xmlns="" val="1840451845"/>
      </p:ext>
    </p:extLst>
  </p:cSld>
  <p:clrMapOvr>
    <a:masterClrMapping/>
  </p:clrMapOvr>
  <p:transition>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564E8A4-F5E1-43EF-AB10-7A982A72735D}"/>
              </a:ext>
            </a:extLst>
          </p:cNvPr>
          <p:cNvSpPr>
            <a:spLocks noGrp="1"/>
          </p:cNvSpPr>
          <p:nvPr>
            <p:ph sz="quarter" idx="1"/>
          </p:nvPr>
        </p:nvSpPr>
        <p:spPr>
          <a:xfrm>
            <a:off x="442451" y="339213"/>
            <a:ext cx="8096865" cy="6238568"/>
          </a:xfrm>
        </p:spPr>
        <p:txBody>
          <a:bodyPr>
            <a:normAutofit/>
          </a:bodyPr>
          <a:lstStyle/>
          <a:p>
            <a:pPr marL="530225" indent="-530225" algn="just">
              <a:buNone/>
            </a:pPr>
            <a:r>
              <a:rPr lang="en-IN" sz="2200" b="1" dirty="0"/>
              <a:t>5M. ADD/LESS - Adjustments in turnover under section 15 and rules thereunder </a:t>
            </a:r>
          </a:p>
          <a:p>
            <a:pPr marL="530225" indent="-530225" algn="just">
              <a:buNone/>
            </a:pPr>
            <a:endParaRPr lang="en-IN" sz="2200" dirty="0"/>
          </a:p>
          <a:p>
            <a:pPr marL="0" indent="0" algn="just">
              <a:buNone/>
            </a:pPr>
            <a:r>
              <a:rPr lang="en-IN" sz="2200" dirty="0">
                <a:solidFill>
                  <a:schemeClr val="accent1"/>
                </a:solidFill>
              </a:rPr>
              <a:t>Valuation as per financial statements &amp; as per GST law may differ. Hence, value shown in GSTR may not match with financial statements for which necessary action is required for </a:t>
            </a:r>
            <a:r>
              <a:rPr lang="en-IN" sz="2200" dirty="0" err="1">
                <a:solidFill>
                  <a:schemeClr val="accent1"/>
                </a:solidFill>
              </a:rPr>
              <a:t>reco</a:t>
            </a:r>
            <a:r>
              <a:rPr lang="en-IN" sz="2200" dirty="0">
                <a:solidFill>
                  <a:schemeClr val="accent1"/>
                </a:solidFill>
              </a:rPr>
              <a:t> purpose. </a:t>
            </a:r>
          </a:p>
          <a:p>
            <a:pPr marL="0" indent="0" algn="just">
              <a:buNone/>
            </a:pPr>
            <a:endParaRPr lang="en-IN" sz="2200" dirty="0">
              <a:solidFill>
                <a:schemeClr val="accent1"/>
              </a:solidFill>
            </a:endParaRPr>
          </a:p>
          <a:p>
            <a:pPr marL="0" indent="0" algn="just">
              <a:buNone/>
            </a:pPr>
            <a:r>
              <a:rPr lang="en-IN" sz="2200" dirty="0">
                <a:solidFill>
                  <a:schemeClr val="accent1"/>
                </a:solidFill>
              </a:rPr>
              <a:t>The reasons for difference in value can be on account of following:</a:t>
            </a:r>
          </a:p>
          <a:p>
            <a:pPr algn="just"/>
            <a:r>
              <a:rPr lang="en-IN" sz="2200" dirty="0">
                <a:solidFill>
                  <a:schemeClr val="accent1"/>
                </a:solidFill>
              </a:rPr>
              <a:t>Open market value in case of related party transaction</a:t>
            </a:r>
          </a:p>
          <a:p>
            <a:pPr algn="just"/>
            <a:r>
              <a:rPr lang="en-IN" sz="2200" dirty="0">
                <a:solidFill>
                  <a:schemeClr val="accent1"/>
                </a:solidFill>
              </a:rPr>
              <a:t>Dealer of second hand goods</a:t>
            </a:r>
          </a:p>
          <a:p>
            <a:pPr algn="just"/>
            <a:r>
              <a:rPr lang="en-IN" sz="2200" dirty="0">
                <a:solidFill>
                  <a:schemeClr val="accent1"/>
                </a:solidFill>
              </a:rPr>
              <a:t>Air travel services etc. </a:t>
            </a:r>
          </a:p>
          <a:p>
            <a:pPr marL="0" indent="0" algn="just">
              <a:buNone/>
            </a:pPr>
            <a:endParaRPr lang="en-IN" sz="2200" dirty="0">
              <a:solidFill>
                <a:schemeClr val="accent1"/>
              </a:solidFill>
            </a:endParaRPr>
          </a:p>
          <a:p>
            <a:pPr marL="0" indent="0" algn="just">
              <a:buNone/>
            </a:pPr>
            <a:r>
              <a:rPr lang="en-IN" sz="2200" dirty="0">
                <a:solidFill>
                  <a:schemeClr val="accent1"/>
                </a:solidFill>
              </a:rPr>
              <a:t>However, the value in all the above cases will not be readily available in the financial statements. </a:t>
            </a:r>
          </a:p>
        </p:txBody>
      </p:sp>
      <p:sp>
        <p:nvSpPr>
          <p:cNvPr id="4" name="Slide Number Placeholder 3">
            <a:extLst>
              <a:ext uri="{FF2B5EF4-FFF2-40B4-BE49-F238E27FC236}">
                <a16:creationId xmlns:a16="http://schemas.microsoft.com/office/drawing/2014/main" xmlns="" id="{ED8D87F1-E85E-4D17-BD8E-57AACC8B712F}"/>
              </a:ext>
            </a:extLst>
          </p:cNvPr>
          <p:cNvSpPr>
            <a:spLocks noGrp="1"/>
          </p:cNvSpPr>
          <p:nvPr>
            <p:ph type="sldNum" sz="quarter" idx="15"/>
          </p:nvPr>
        </p:nvSpPr>
        <p:spPr/>
        <p:txBody>
          <a:bodyPr/>
          <a:lstStyle/>
          <a:p>
            <a:fld id="{0AF90783-203F-4A0B-94C9-A1FF1C2A050D}" type="slidenum">
              <a:rPr lang="en-IN" smtClean="0"/>
              <a:pPr/>
              <a:t>17</a:t>
            </a:fld>
            <a:endParaRPr lang="en-IN"/>
          </a:p>
        </p:txBody>
      </p:sp>
    </p:spTree>
    <p:extLst>
      <p:ext uri="{BB962C8B-B14F-4D97-AF65-F5344CB8AC3E}">
        <p14:creationId xmlns:p14="http://schemas.microsoft.com/office/powerpoint/2010/main" xmlns="" val="4113141067"/>
      </p:ext>
    </p:extLst>
  </p:cSld>
  <p:clrMapOvr>
    <a:masterClrMapping/>
  </p:clrMapOvr>
  <p:transition>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EA0423C-ACE0-4C51-9C9A-6B351A9B9500}"/>
              </a:ext>
            </a:extLst>
          </p:cNvPr>
          <p:cNvSpPr>
            <a:spLocks noGrp="1"/>
          </p:cNvSpPr>
          <p:nvPr>
            <p:ph sz="quarter" idx="1"/>
          </p:nvPr>
        </p:nvSpPr>
        <p:spPr>
          <a:xfrm>
            <a:off x="486697" y="368710"/>
            <a:ext cx="8028653" cy="5808253"/>
          </a:xfrm>
        </p:spPr>
        <p:txBody>
          <a:bodyPr>
            <a:normAutofit/>
          </a:bodyPr>
          <a:lstStyle/>
          <a:p>
            <a:pPr marL="442913" indent="-442913" algn="just">
              <a:buNone/>
            </a:pPr>
            <a:r>
              <a:rPr lang="en-IN" sz="2000" b="1" dirty="0"/>
              <a:t>5N.ADD/LESS - Adjustments in turnover due to foreign exchange fluctuations</a:t>
            </a:r>
          </a:p>
          <a:p>
            <a:pPr marL="0" indent="0" algn="just">
              <a:buNone/>
            </a:pPr>
            <a:r>
              <a:rPr lang="en-IN" sz="2000" dirty="0">
                <a:solidFill>
                  <a:schemeClr val="accent1"/>
                </a:solidFill>
              </a:rPr>
              <a:t>As per rule 34, for export of goods, customs rate have to be applied. However, in books, the assessee may record sales at a different rate. Such rate difference has to be adjusted for </a:t>
            </a:r>
            <a:r>
              <a:rPr lang="en-IN" sz="2000" dirty="0" err="1">
                <a:solidFill>
                  <a:schemeClr val="accent1"/>
                </a:solidFill>
              </a:rPr>
              <a:t>reco</a:t>
            </a:r>
            <a:r>
              <a:rPr lang="en-IN" sz="2000" dirty="0">
                <a:solidFill>
                  <a:schemeClr val="accent1"/>
                </a:solidFill>
              </a:rPr>
              <a:t> purpose. </a:t>
            </a:r>
          </a:p>
          <a:p>
            <a:pPr marL="442913" indent="-442913" algn="just">
              <a:buNone/>
            </a:pPr>
            <a:endParaRPr lang="en-IN" sz="2000" b="1" dirty="0"/>
          </a:p>
          <a:p>
            <a:pPr marL="442913" indent="-442913" algn="just">
              <a:buNone/>
            </a:pPr>
            <a:r>
              <a:rPr lang="en-IN" sz="2000" b="1" dirty="0"/>
              <a:t>5O. ADD/LESS - Adjustments in turnover due to reasons not listed above</a:t>
            </a:r>
          </a:p>
          <a:p>
            <a:pPr marL="442913" indent="-442913" algn="just">
              <a:buNone/>
            </a:pPr>
            <a:r>
              <a:rPr lang="en-IN" sz="2000" dirty="0">
                <a:solidFill>
                  <a:schemeClr val="accent1"/>
                </a:solidFill>
              </a:rPr>
              <a:t>Any other adjustments from financial statements like – </a:t>
            </a:r>
          </a:p>
          <a:p>
            <a:pPr algn="just"/>
            <a:r>
              <a:rPr lang="en-IN" sz="2000" dirty="0">
                <a:solidFill>
                  <a:schemeClr val="accent1"/>
                </a:solidFill>
              </a:rPr>
              <a:t>Car Sale – GST is payable on Margin</a:t>
            </a:r>
          </a:p>
          <a:p>
            <a:pPr algn="just"/>
            <a:r>
              <a:rPr lang="en-IN" sz="2000" dirty="0">
                <a:solidFill>
                  <a:schemeClr val="accent1"/>
                </a:solidFill>
              </a:rPr>
              <a:t>Removal of Capital Goods – in case where ITC as reduced by 5% for every quarter is higher than transaction value.</a:t>
            </a:r>
          </a:p>
          <a:p>
            <a:pPr marL="442913" indent="-442913" algn="just">
              <a:buNone/>
            </a:pPr>
            <a:endParaRPr lang="en-IN" sz="2000" dirty="0"/>
          </a:p>
        </p:txBody>
      </p:sp>
      <p:sp>
        <p:nvSpPr>
          <p:cNvPr id="4" name="Slide Number Placeholder 3">
            <a:extLst>
              <a:ext uri="{FF2B5EF4-FFF2-40B4-BE49-F238E27FC236}">
                <a16:creationId xmlns:a16="http://schemas.microsoft.com/office/drawing/2014/main" xmlns="" id="{51642EEF-5566-4708-829E-247E2A7B9428}"/>
              </a:ext>
            </a:extLst>
          </p:cNvPr>
          <p:cNvSpPr>
            <a:spLocks noGrp="1"/>
          </p:cNvSpPr>
          <p:nvPr>
            <p:ph type="sldNum" sz="quarter" idx="15"/>
          </p:nvPr>
        </p:nvSpPr>
        <p:spPr/>
        <p:txBody>
          <a:bodyPr/>
          <a:lstStyle/>
          <a:p>
            <a:fld id="{0AF90783-203F-4A0B-94C9-A1FF1C2A050D}" type="slidenum">
              <a:rPr lang="en-IN" smtClean="0"/>
              <a:pPr/>
              <a:t>18</a:t>
            </a:fld>
            <a:endParaRPr lang="en-IN"/>
          </a:p>
        </p:txBody>
      </p:sp>
    </p:spTree>
    <p:extLst>
      <p:ext uri="{BB962C8B-B14F-4D97-AF65-F5344CB8AC3E}">
        <p14:creationId xmlns:p14="http://schemas.microsoft.com/office/powerpoint/2010/main" xmlns="" val="3285658571"/>
      </p:ext>
    </p:extLst>
  </p:cSld>
  <p:clrMapOvr>
    <a:masterClrMapping/>
  </p:clrMapOvr>
  <p:transition>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518502D-2A13-4115-903F-281BCEAC1069}"/>
              </a:ext>
            </a:extLst>
          </p:cNvPr>
          <p:cNvSpPr>
            <a:spLocks noGrp="1"/>
          </p:cNvSpPr>
          <p:nvPr>
            <p:ph sz="quarter" idx="1"/>
          </p:nvPr>
        </p:nvSpPr>
        <p:spPr>
          <a:xfrm>
            <a:off x="486697" y="353960"/>
            <a:ext cx="8052619" cy="6194323"/>
          </a:xfrm>
        </p:spPr>
        <p:txBody>
          <a:bodyPr>
            <a:normAutofit/>
          </a:bodyPr>
          <a:lstStyle/>
          <a:p>
            <a:pPr marL="0" indent="0" algn="just">
              <a:buNone/>
            </a:pPr>
            <a:r>
              <a:rPr lang="en-IN" sz="2200" b="1" dirty="0"/>
              <a:t>5P. Annual turnover after adjustments as above</a:t>
            </a:r>
          </a:p>
          <a:p>
            <a:pPr marL="0" indent="0" algn="just">
              <a:buNone/>
            </a:pPr>
            <a:r>
              <a:rPr lang="en-IN" sz="2200" dirty="0">
                <a:solidFill>
                  <a:schemeClr val="accent1"/>
                </a:solidFill>
              </a:rPr>
              <a:t>This will be auto filled on the basis of above stated adjustments</a:t>
            </a:r>
          </a:p>
          <a:p>
            <a:pPr marL="0" indent="0" algn="just">
              <a:buNone/>
            </a:pPr>
            <a:endParaRPr lang="en-IN" sz="2200" dirty="0"/>
          </a:p>
          <a:p>
            <a:pPr marL="0" indent="0" algn="just">
              <a:buNone/>
            </a:pPr>
            <a:endParaRPr lang="en-IN" sz="2200" dirty="0"/>
          </a:p>
          <a:p>
            <a:pPr marL="0" indent="0" algn="just">
              <a:buNone/>
            </a:pPr>
            <a:r>
              <a:rPr lang="en-IN" sz="2200" b="1" dirty="0"/>
              <a:t>5Q. Turnover as declared in Annual Return (GSTR9)</a:t>
            </a:r>
          </a:p>
          <a:p>
            <a:pPr marL="0" indent="0" algn="just">
              <a:buNone/>
            </a:pPr>
            <a:r>
              <a:rPr lang="en-IN" sz="2200" dirty="0">
                <a:solidFill>
                  <a:schemeClr val="accent1"/>
                </a:solidFill>
              </a:rPr>
              <a:t>This will be recorded from value appearing in annual return from sr. no. 5N, 10 &amp; 11 of Annual Return.</a:t>
            </a:r>
          </a:p>
          <a:p>
            <a:pPr marL="0" indent="0" algn="just">
              <a:buNone/>
            </a:pPr>
            <a:endParaRPr lang="en-IN" sz="2200" dirty="0">
              <a:solidFill>
                <a:schemeClr val="accent1"/>
              </a:solidFill>
            </a:endParaRPr>
          </a:p>
          <a:p>
            <a:pPr marL="0" indent="0" algn="just">
              <a:buNone/>
            </a:pPr>
            <a:endParaRPr lang="en-IN" sz="2200" dirty="0">
              <a:solidFill>
                <a:schemeClr val="accent1"/>
              </a:solidFill>
            </a:endParaRPr>
          </a:p>
          <a:p>
            <a:pPr marL="0" indent="0" algn="just">
              <a:buNone/>
            </a:pPr>
            <a:r>
              <a:rPr lang="en-IN" sz="2000" b="1" dirty="0"/>
              <a:t>5R. Un-Reconciled turnover (Q - P)</a:t>
            </a:r>
          </a:p>
          <a:p>
            <a:pPr marL="0" indent="0" algn="just">
              <a:buNone/>
            </a:pPr>
            <a:r>
              <a:rPr lang="en-IN" sz="2200" dirty="0">
                <a:solidFill>
                  <a:schemeClr val="accent1"/>
                </a:solidFill>
              </a:rPr>
              <a:t>The difference between above 2 will be calculated in this row.</a:t>
            </a:r>
          </a:p>
        </p:txBody>
      </p:sp>
      <p:sp>
        <p:nvSpPr>
          <p:cNvPr id="4" name="Slide Number Placeholder 3">
            <a:extLst>
              <a:ext uri="{FF2B5EF4-FFF2-40B4-BE49-F238E27FC236}">
                <a16:creationId xmlns:a16="http://schemas.microsoft.com/office/drawing/2014/main" xmlns="" id="{0C9B3F77-F80E-4C12-8069-C61FBADCB9BA}"/>
              </a:ext>
            </a:extLst>
          </p:cNvPr>
          <p:cNvSpPr>
            <a:spLocks noGrp="1"/>
          </p:cNvSpPr>
          <p:nvPr>
            <p:ph type="sldNum" sz="quarter" idx="15"/>
          </p:nvPr>
        </p:nvSpPr>
        <p:spPr/>
        <p:txBody>
          <a:bodyPr/>
          <a:lstStyle/>
          <a:p>
            <a:pPr algn="just"/>
            <a:fld id="{0AF90783-203F-4A0B-94C9-A1FF1C2A050D}" type="slidenum">
              <a:rPr lang="en-IN" smtClean="0"/>
              <a:pPr algn="just"/>
              <a:t>19</a:t>
            </a:fld>
            <a:endParaRPr lang="en-IN"/>
          </a:p>
        </p:txBody>
      </p:sp>
    </p:spTree>
    <p:extLst>
      <p:ext uri="{BB962C8B-B14F-4D97-AF65-F5344CB8AC3E}">
        <p14:creationId xmlns:p14="http://schemas.microsoft.com/office/powerpoint/2010/main" xmlns="" val="284619856"/>
      </p:ext>
    </p:extLst>
  </p:cSld>
  <p:clrMapOvr>
    <a:masterClrMapping/>
  </p:clrMapOvr>
  <p:transition>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4EEB9D-4ED0-4C54-929F-1978393ECC56}"/>
              </a:ext>
            </a:extLst>
          </p:cNvPr>
          <p:cNvSpPr>
            <a:spLocks noGrp="1"/>
          </p:cNvSpPr>
          <p:nvPr>
            <p:ph type="title"/>
          </p:nvPr>
        </p:nvSpPr>
        <p:spPr>
          <a:xfrm>
            <a:off x="457200" y="274638"/>
            <a:ext cx="7467600" cy="574448"/>
          </a:xfrm>
        </p:spPr>
        <p:txBody>
          <a:bodyPr>
            <a:normAutofit fontScale="90000"/>
          </a:bodyPr>
          <a:lstStyle/>
          <a:p>
            <a:pPr algn="ctr"/>
            <a:r>
              <a:rPr lang="en-US" sz="3600" b="1" dirty="0"/>
              <a:t>ANNUAL RETURN</a:t>
            </a:r>
            <a:endParaRPr lang="en-IN" b="1" dirty="0"/>
          </a:p>
        </p:txBody>
      </p:sp>
      <p:sp>
        <p:nvSpPr>
          <p:cNvPr id="3" name="Content Placeholder 2">
            <a:extLst>
              <a:ext uri="{FF2B5EF4-FFF2-40B4-BE49-F238E27FC236}">
                <a16:creationId xmlns:a16="http://schemas.microsoft.com/office/drawing/2014/main" xmlns="" id="{9187E735-1E6B-4501-A18A-D46A5DB48E29}"/>
              </a:ext>
            </a:extLst>
          </p:cNvPr>
          <p:cNvSpPr>
            <a:spLocks noGrp="1"/>
          </p:cNvSpPr>
          <p:nvPr>
            <p:ph sz="quarter" idx="1"/>
          </p:nvPr>
        </p:nvSpPr>
        <p:spPr>
          <a:xfrm>
            <a:off x="457200" y="933061"/>
            <a:ext cx="7467600" cy="5540891"/>
          </a:xfrm>
        </p:spPr>
        <p:txBody>
          <a:bodyPr>
            <a:normAutofit/>
          </a:bodyPr>
          <a:lstStyle/>
          <a:p>
            <a:pPr marL="0" indent="0" algn="just">
              <a:buNone/>
            </a:pPr>
            <a:endParaRPr lang="en-US" dirty="0"/>
          </a:p>
          <a:p>
            <a:pPr marL="0" indent="0" algn="just">
              <a:buNone/>
            </a:pPr>
            <a:r>
              <a:rPr lang="en-US" dirty="0"/>
              <a:t>Section 44 of Central Goods and Services Tax Act r/w rule 80 of Central Goods and Services Tax Rules provides that every registered person has to file annual return in </a:t>
            </a:r>
            <a:r>
              <a:rPr lang="en-US" b="1" dirty="0"/>
              <a:t>Form GSTR-9/9A</a:t>
            </a:r>
            <a:r>
              <a:rPr lang="en-US" dirty="0"/>
              <a:t>. However, there are certain persons not required to file the annual return:</a:t>
            </a:r>
          </a:p>
          <a:p>
            <a:pPr marL="0" indent="0" algn="just">
              <a:buNone/>
            </a:pPr>
            <a:endParaRPr lang="en-US" dirty="0"/>
          </a:p>
          <a:p>
            <a:pPr algn="just"/>
            <a:r>
              <a:rPr lang="en-US" dirty="0"/>
              <a:t>Input Service Distributor;</a:t>
            </a:r>
          </a:p>
          <a:p>
            <a:pPr algn="just"/>
            <a:r>
              <a:rPr lang="en-US" dirty="0"/>
              <a:t>A casual taxable person;</a:t>
            </a:r>
          </a:p>
          <a:p>
            <a:pPr algn="just"/>
            <a:r>
              <a:rPr lang="en-US" dirty="0"/>
              <a:t>A non-resident taxable person;</a:t>
            </a:r>
          </a:p>
          <a:p>
            <a:pPr algn="just"/>
            <a:r>
              <a:rPr lang="en-US" dirty="0"/>
              <a:t>A person deducting tax at source under section 51;</a:t>
            </a:r>
          </a:p>
          <a:p>
            <a:pPr algn="just"/>
            <a:r>
              <a:rPr lang="en-US" dirty="0"/>
              <a:t>A person collecting tax at source under section 52.</a:t>
            </a:r>
          </a:p>
          <a:p>
            <a:pPr algn="just"/>
            <a:endParaRPr lang="en-US" dirty="0"/>
          </a:p>
          <a:p>
            <a:pPr algn="just"/>
            <a:endParaRPr lang="en-US" dirty="0"/>
          </a:p>
          <a:p>
            <a:pPr marL="0" indent="0" algn="just">
              <a:buNone/>
            </a:pPr>
            <a:r>
              <a:rPr lang="en-US" b="1" dirty="0"/>
              <a:t>DIFFERENT FORMS:</a:t>
            </a:r>
          </a:p>
          <a:p>
            <a:pPr algn="just"/>
            <a:r>
              <a:rPr lang="en-US" dirty="0"/>
              <a:t>GSTR-9A is for persons registered under composition scheme;</a:t>
            </a:r>
          </a:p>
          <a:p>
            <a:pPr algn="just"/>
            <a:r>
              <a:rPr lang="en-US" dirty="0"/>
              <a:t>GSTR-9 is for all other registered persons required to file annual return.</a:t>
            </a:r>
          </a:p>
          <a:p>
            <a:pPr algn="just"/>
            <a:endParaRPr lang="en-IN" dirty="0"/>
          </a:p>
        </p:txBody>
      </p:sp>
      <p:sp>
        <p:nvSpPr>
          <p:cNvPr id="4" name="Slide Number Placeholder 3">
            <a:extLst>
              <a:ext uri="{FF2B5EF4-FFF2-40B4-BE49-F238E27FC236}">
                <a16:creationId xmlns:a16="http://schemas.microsoft.com/office/drawing/2014/main" xmlns="" id="{0BC0D2AE-7508-4F98-BB5B-C6F0AE5CAEDE}"/>
              </a:ext>
            </a:extLst>
          </p:cNvPr>
          <p:cNvSpPr>
            <a:spLocks noGrp="1"/>
          </p:cNvSpPr>
          <p:nvPr>
            <p:ph type="sldNum" sz="quarter" idx="15"/>
          </p:nvPr>
        </p:nvSpPr>
        <p:spPr/>
        <p:txBody>
          <a:bodyPr/>
          <a:lstStyle/>
          <a:p>
            <a:fld id="{0AF90783-203F-4A0B-94C9-A1FF1C2A050D}" type="slidenum">
              <a:rPr lang="en-IN" smtClean="0"/>
              <a:pPr/>
              <a:t>2</a:t>
            </a:fld>
            <a:endParaRPr lang="en-IN"/>
          </a:p>
        </p:txBody>
      </p:sp>
    </p:spTree>
    <p:extLst>
      <p:ext uri="{BB962C8B-B14F-4D97-AF65-F5344CB8AC3E}">
        <p14:creationId xmlns:p14="http://schemas.microsoft.com/office/powerpoint/2010/main" xmlns="" val="3538366914"/>
      </p:ext>
    </p:extLst>
  </p:cSld>
  <p:clrMapOvr>
    <a:masterClrMapping/>
  </p:clrMapOvr>
  <p:transition>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8428462B-EBBF-4A68-AD60-F7D89F4ED6BF}"/>
              </a:ext>
            </a:extLst>
          </p:cNvPr>
          <p:cNvPicPr>
            <a:picLocks noGrp="1" noChangeAspect="1"/>
          </p:cNvPicPr>
          <p:nvPr>
            <p:ph sz="quarter" idx="1"/>
          </p:nvPr>
        </p:nvPicPr>
        <p:blipFill>
          <a:blip r:embed="rId2" cstate="print"/>
          <a:stretch>
            <a:fillRect/>
          </a:stretch>
        </p:blipFill>
        <p:spPr>
          <a:xfrm>
            <a:off x="584405" y="420329"/>
            <a:ext cx="7674692" cy="1769806"/>
          </a:xfrm>
          <a:prstGeom prst="rect">
            <a:avLst/>
          </a:prstGeom>
        </p:spPr>
      </p:pic>
      <p:sp>
        <p:nvSpPr>
          <p:cNvPr id="4" name="Slide Number Placeholder 3">
            <a:extLst>
              <a:ext uri="{FF2B5EF4-FFF2-40B4-BE49-F238E27FC236}">
                <a16:creationId xmlns:a16="http://schemas.microsoft.com/office/drawing/2014/main" xmlns="" id="{CFB8E2D5-A881-4EC9-9EBA-2EE2C6D12DD8}"/>
              </a:ext>
            </a:extLst>
          </p:cNvPr>
          <p:cNvSpPr>
            <a:spLocks noGrp="1"/>
          </p:cNvSpPr>
          <p:nvPr>
            <p:ph type="sldNum" sz="quarter" idx="15"/>
          </p:nvPr>
        </p:nvSpPr>
        <p:spPr/>
        <p:txBody>
          <a:bodyPr/>
          <a:lstStyle/>
          <a:p>
            <a:fld id="{0AF90783-203F-4A0B-94C9-A1FF1C2A050D}" type="slidenum">
              <a:rPr lang="en-IN" smtClean="0"/>
              <a:pPr/>
              <a:t>20</a:t>
            </a:fld>
            <a:endParaRPr lang="en-IN"/>
          </a:p>
        </p:txBody>
      </p:sp>
    </p:spTree>
    <p:extLst>
      <p:ext uri="{BB962C8B-B14F-4D97-AF65-F5344CB8AC3E}">
        <p14:creationId xmlns:p14="http://schemas.microsoft.com/office/powerpoint/2010/main" xmlns="" val="161947777"/>
      </p:ext>
    </p:extLst>
  </p:cSld>
  <p:clrMapOvr>
    <a:masterClrMapping/>
  </p:clrMapOvr>
  <p:transition>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689F5C-3D6C-4CC6-9820-25C28A0A5652}"/>
              </a:ext>
            </a:extLst>
          </p:cNvPr>
          <p:cNvSpPr>
            <a:spLocks noGrp="1"/>
          </p:cNvSpPr>
          <p:nvPr>
            <p:ph type="title"/>
          </p:nvPr>
        </p:nvSpPr>
        <p:spPr>
          <a:xfrm>
            <a:off x="309715" y="136524"/>
            <a:ext cx="8554065" cy="881115"/>
          </a:xfrm>
        </p:spPr>
        <p:txBody>
          <a:bodyPr>
            <a:normAutofit/>
          </a:bodyPr>
          <a:lstStyle/>
          <a:p>
            <a:pPr algn="just"/>
            <a:r>
              <a:rPr lang="en-IN" sz="2800" b="1" dirty="0"/>
              <a:t>7. RECONCILIATION OF TAXABLE TURNOVER</a:t>
            </a:r>
          </a:p>
        </p:txBody>
      </p:sp>
      <p:sp>
        <p:nvSpPr>
          <p:cNvPr id="3" name="Content Placeholder 2">
            <a:extLst>
              <a:ext uri="{FF2B5EF4-FFF2-40B4-BE49-F238E27FC236}">
                <a16:creationId xmlns:a16="http://schemas.microsoft.com/office/drawing/2014/main" xmlns="" id="{727DCA8E-08F3-4F57-97BD-BE9BCEE7EB98}"/>
              </a:ext>
            </a:extLst>
          </p:cNvPr>
          <p:cNvSpPr>
            <a:spLocks noGrp="1"/>
          </p:cNvSpPr>
          <p:nvPr>
            <p:ph sz="quarter" idx="1"/>
          </p:nvPr>
        </p:nvSpPr>
        <p:spPr>
          <a:xfrm>
            <a:off x="280219" y="1017638"/>
            <a:ext cx="8023123" cy="5530645"/>
          </a:xfrm>
        </p:spPr>
        <p:txBody>
          <a:bodyPr>
            <a:normAutofit/>
          </a:bodyPr>
          <a:lstStyle/>
          <a:p>
            <a:pPr marL="442913" indent="-442913" algn="just">
              <a:buNone/>
            </a:pPr>
            <a:r>
              <a:rPr lang="en-IN" sz="2000" dirty="0"/>
              <a:t>7B. Value of Exempted, Nil Rated, Non-GST supplies, No-Supply turnover</a:t>
            </a:r>
          </a:p>
          <a:p>
            <a:pPr marL="442913" indent="-442913" algn="just">
              <a:buNone/>
            </a:pPr>
            <a:endParaRPr lang="en-IN" sz="2000" dirty="0"/>
          </a:p>
          <a:p>
            <a:pPr marL="0" indent="0" algn="just">
              <a:buNone/>
            </a:pPr>
            <a:r>
              <a:rPr lang="en-IN" sz="2000" dirty="0">
                <a:solidFill>
                  <a:schemeClr val="accent1"/>
                </a:solidFill>
              </a:rPr>
              <a:t>Turnover of these incomes will have to separately obtained from the financial statements. </a:t>
            </a:r>
            <a:r>
              <a:rPr lang="en-IN" sz="2000" b="1" dirty="0">
                <a:solidFill>
                  <a:schemeClr val="accent1"/>
                </a:solidFill>
              </a:rPr>
              <a:t>This shall be reported net of debit/credit notes and amendments, if any.</a:t>
            </a:r>
          </a:p>
          <a:p>
            <a:pPr marL="0" indent="0" algn="just">
              <a:buNone/>
            </a:pPr>
            <a:endParaRPr lang="en-IN" sz="2000" dirty="0">
              <a:solidFill>
                <a:schemeClr val="accent1"/>
              </a:solidFill>
            </a:endParaRPr>
          </a:p>
          <a:p>
            <a:pPr marL="0" indent="0" algn="just">
              <a:buNone/>
            </a:pPr>
            <a:endParaRPr lang="en-IN" sz="2000" dirty="0">
              <a:solidFill>
                <a:schemeClr val="accent1"/>
              </a:solidFill>
            </a:endParaRPr>
          </a:p>
          <a:p>
            <a:pPr marL="0" indent="0" algn="just">
              <a:buNone/>
            </a:pPr>
            <a:r>
              <a:rPr lang="en-IN" sz="2000" b="1" dirty="0">
                <a:solidFill>
                  <a:schemeClr val="accent1"/>
                </a:solidFill>
              </a:rPr>
              <a:t>For example, Interest income will be treated as “exempt supplies”. </a:t>
            </a:r>
            <a:r>
              <a:rPr lang="en-IN" sz="2000" dirty="0">
                <a:solidFill>
                  <a:schemeClr val="accent1"/>
                </a:solidFill>
              </a:rPr>
              <a:t>However, </a:t>
            </a:r>
            <a:r>
              <a:rPr lang="en-IN" sz="2000" b="1" dirty="0">
                <a:solidFill>
                  <a:schemeClr val="accent1"/>
                </a:solidFill>
              </a:rPr>
              <a:t>interest earned for delayed payment </a:t>
            </a:r>
            <a:r>
              <a:rPr lang="en-IN" sz="2000" dirty="0">
                <a:solidFill>
                  <a:schemeClr val="accent1"/>
                </a:solidFill>
              </a:rPr>
              <a:t>of consideration towards taxable supplies shall not be reported here.</a:t>
            </a:r>
          </a:p>
          <a:p>
            <a:pPr marL="0" indent="0" algn="just">
              <a:buNone/>
            </a:pPr>
            <a:endParaRPr lang="en-IN" sz="2000" dirty="0">
              <a:solidFill>
                <a:schemeClr val="accent1"/>
              </a:solidFill>
            </a:endParaRPr>
          </a:p>
        </p:txBody>
      </p:sp>
      <p:sp>
        <p:nvSpPr>
          <p:cNvPr id="4" name="Slide Number Placeholder 3">
            <a:extLst>
              <a:ext uri="{FF2B5EF4-FFF2-40B4-BE49-F238E27FC236}">
                <a16:creationId xmlns:a16="http://schemas.microsoft.com/office/drawing/2014/main" xmlns="" id="{65D5D93A-E22A-44CC-A17F-C8AC4D244074}"/>
              </a:ext>
            </a:extLst>
          </p:cNvPr>
          <p:cNvSpPr>
            <a:spLocks noGrp="1"/>
          </p:cNvSpPr>
          <p:nvPr>
            <p:ph type="sldNum" sz="quarter" idx="15"/>
          </p:nvPr>
        </p:nvSpPr>
        <p:spPr/>
        <p:txBody>
          <a:bodyPr/>
          <a:lstStyle/>
          <a:p>
            <a:fld id="{0AF90783-203F-4A0B-94C9-A1FF1C2A050D}" type="slidenum">
              <a:rPr lang="en-IN" smtClean="0"/>
              <a:pPr/>
              <a:t>21</a:t>
            </a:fld>
            <a:endParaRPr lang="en-IN"/>
          </a:p>
        </p:txBody>
      </p:sp>
    </p:spTree>
    <p:extLst>
      <p:ext uri="{BB962C8B-B14F-4D97-AF65-F5344CB8AC3E}">
        <p14:creationId xmlns:p14="http://schemas.microsoft.com/office/powerpoint/2010/main" xmlns="" val="2756341856"/>
      </p:ext>
    </p:extLst>
  </p:cSld>
  <p:clrMapOvr>
    <a:masterClrMapping/>
  </p:clrMapOvr>
  <p:transition>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EC08FC9-622B-486D-9E34-FDDA17FBCEB9}"/>
              </a:ext>
            </a:extLst>
          </p:cNvPr>
          <p:cNvSpPr>
            <a:spLocks noGrp="1"/>
          </p:cNvSpPr>
          <p:nvPr>
            <p:ph sz="quarter" idx="1"/>
          </p:nvPr>
        </p:nvSpPr>
        <p:spPr>
          <a:xfrm>
            <a:off x="280219" y="339213"/>
            <a:ext cx="8244349" cy="6268063"/>
          </a:xfrm>
        </p:spPr>
        <p:txBody>
          <a:bodyPr>
            <a:normAutofit/>
          </a:bodyPr>
          <a:lstStyle/>
          <a:p>
            <a:pPr marL="0" indent="0" algn="just">
              <a:buNone/>
            </a:pPr>
            <a:r>
              <a:rPr lang="en-IN" sz="2000" b="1" dirty="0"/>
              <a:t>7C. Zero rated supplies without payment of tax</a:t>
            </a:r>
          </a:p>
          <a:p>
            <a:pPr marL="0" indent="0" algn="just">
              <a:buNone/>
            </a:pPr>
            <a:r>
              <a:rPr lang="en-IN" sz="2000" dirty="0">
                <a:solidFill>
                  <a:schemeClr val="accent1"/>
                </a:solidFill>
              </a:rPr>
              <a:t>Exports + SEZ on which tax has not been paid will be reflected here.</a:t>
            </a:r>
          </a:p>
          <a:p>
            <a:pPr marL="0" indent="0" algn="just">
              <a:buNone/>
            </a:pPr>
            <a:endParaRPr lang="en-IN" sz="2000" dirty="0"/>
          </a:p>
          <a:p>
            <a:pPr marL="442913" indent="-442913" algn="just">
              <a:buNone/>
            </a:pPr>
            <a:r>
              <a:rPr lang="en-IN" sz="2000" b="1" dirty="0"/>
              <a:t>7D. Supplies on which tax is to be paid by the recipient on reverse charge basis</a:t>
            </a:r>
          </a:p>
          <a:p>
            <a:pPr marL="0" indent="0" algn="just">
              <a:buNone/>
            </a:pPr>
            <a:r>
              <a:rPr lang="en-IN" sz="2000" dirty="0">
                <a:solidFill>
                  <a:schemeClr val="accent1"/>
                </a:solidFill>
              </a:rPr>
              <a:t>To be reported net of debit/credit notes and amendments, if any. For example, sponsorship income, legal services.</a:t>
            </a:r>
          </a:p>
          <a:p>
            <a:pPr marL="442913" indent="-442913" algn="just">
              <a:buNone/>
            </a:pPr>
            <a:endParaRPr lang="en-IN" sz="2000" dirty="0"/>
          </a:p>
          <a:p>
            <a:pPr marL="0" indent="0" algn="just">
              <a:buNone/>
            </a:pPr>
            <a:r>
              <a:rPr lang="en-IN" sz="2000" b="1" dirty="0"/>
              <a:t>7E. Taxable turnover as per adjustments above (A-B-C-D)</a:t>
            </a:r>
          </a:p>
          <a:p>
            <a:pPr marL="0" indent="0" algn="just">
              <a:buNone/>
            </a:pPr>
            <a:r>
              <a:rPr lang="en-IN" sz="2000" dirty="0">
                <a:solidFill>
                  <a:schemeClr val="accent1"/>
                </a:solidFill>
              </a:rPr>
              <a:t>Auto filled on the basis of above stated adjustments.</a:t>
            </a:r>
          </a:p>
          <a:p>
            <a:pPr marL="0" indent="0" algn="just">
              <a:buNone/>
            </a:pPr>
            <a:endParaRPr lang="en-IN" sz="2000" dirty="0">
              <a:solidFill>
                <a:schemeClr val="accent1"/>
              </a:solidFill>
            </a:endParaRPr>
          </a:p>
          <a:p>
            <a:pPr marL="442913" indent="-442913" algn="just">
              <a:buNone/>
            </a:pPr>
            <a:r>
              <a:rPr lang="en-IN" sz="2000" b="1" dirty="0"/>
              <a:t>7F. Taxable turnover as per liability declared in Annual Return (GSTR9)</a:t>
            </a:r>
          </a:p>
          <a:p>
            <a:pPr marL="442913" indent="-442913" algn="just">
              <a:buNone/>
            </a:pPr>
            <a:r>
              <a:rPr lang="en-IN" sz="2000" dirty="0">
                <a:solidFill>
                  <a:schemeClr val="accent1"/>
                </a:solidFill>
              </a:rPr>
              <a:t>This will be recorded from value appearing in annual return.</a:t>
            </a:r>
          </a:p>
          <a:p>
            <a:pPr marL="0" indent="0" algn="just">
              <a:buNone/>
            </a:pPr>
            <a:endParaRPr lang="en-IN" sz="2000" dirty="0">
              <a:solidFill>
                <a:schemeClr val="accent1"/>
              </a:solidFill>
            </a:endParaRPr>
          </a:p>
          <a:p>
            <a:pPr marL="442913" indent="-442913" algn="just">
              <a:buNone/>
            </a:pPr>
            <a:endParaRPr lang="en-IN" sz="2000" dirty="0"/>
          </a:p>
        </p:txBody>
      </p:sp>
      <p:sp>
        <p:nvSpPr>
          <p:cNvPr id="4" name="Slide Number Placeholder 3">
            <a:extLst>
              <a:ext uri="{FF2B5EF4-FFF2-40B4-BE49-F238E27FC236}">
                <a16:creationId xmlns:a16="http://schemas.microsoft.com/office/drawing/2014/main" xmlns="" id="{397B457B-7DCC-4F05-9DDC-66A41C7FEFFB}"/>
              </a:ext>
            </a:extLst>
          </p:cNvPr>
          <p:cNvSpPr>
            <a:spLocks noGrp="1"/>
          </p:cNvSpPr>
          <p:nvPr>
            <p:ph type="sldNum" sz="quarter" idx="15"/>
          </p:nvPr>
        </p:nvSpPr>
        <p:spPr/>
        <p:txBody>
          <a:bodyPr/>
          <a:lstStyle/>
          <a:p>
            <a:fld id="{0AF90783-203F-4A0B-94C9-A1FF1C2A050D}" type="slidenum">
              <a:rPr lang="en-IN" smtClean="0"/>
              <a:pPr/>
              <a:t>22</a:t>
            </a:fld>
            <a:endParaRPr lang="en-IN"/>
          </a:p>
        </p:txBody>
      </p:sp>
    </p:spTree>
    <p:extLst>
      <p:ext uri="{BB962C8B-B14F-4D97-AF65-F5344CB8AC3E}">
        <p14:creationId xmlns:p14="http://schemas.microsoft.com/office/powerpoint/2010/main" xmlns="" val="3477679511"/>
      </p:ext>
    </p:extLst>
  </p:cSld>
  <p:clrMapOvr>
    <a:masterClrMapping/>
  </p:clrMapOvr>
  <p:transition>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774B609-72C3-4ABE-9B5A-F26D0562E6E7}"/>
              </a:ext>
            </a:extLst>
          </p:cNvPr>
          <p:cNvSpPr>
            <a:spLocks noGrp="1"/>
          </p:cNvSpPr>
          <p:nvPr>
            <p:ph sz="quarter" idx="1"/>
          </p:nvPr>
        </p:nvSpPr>
        <p:spPr>
          <a:xfrm>
            <a:off x="471948" y="353961"/>
            <a:ext cx="8043402" cy="5823002"/>
          </a:xfrm>
        </p:spPr>
        <p:txBody>
          <a:bodyPr>
            <a:normAutofit/>
          </a:bodyPr>
          <a:lstStyle/>
          <a:p>
            <a:pPr marL="0" indent="0">
              <a:buNone/>
            </a:pPr>
            <a:r>
              <a:rPr lang="en-IN" sz="2000" b="1" dirty="0"/>
              <a:t>7G. Unreconciled taxable turnover (F-E)</a:t>
            </a:r>
          </a:p>
          <a:p>
            <a:pPr marL="0" indent="0">
              <a:buNone/>
            </a:pPr>
            <a:r>
              <a:rPr lang="en-IN" sz="2000" dirty="0">
                <a:solidFill>
                  <a:schemeClr val="accent1"/>
                </a:solidFill>
              </a:rPr>
              <a:t>The difference between above 2 will be calculated in this row.</a:t>
            </a:r>
          </a:p>
          <a:p>
            <a:pPr marL="0" indent="0">
              <a:buNone/>
            </a:pPr>
            <a:endParaRPr lang="en-IN" sz="2000" dirty="0">
              <a:solidFill>
                <a:schemeClr val="accent1"/>
              </a:solidFill>
            </a:endParaRPr>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r>
              <a:rPr lang="en-IN" sz="2000" b="1" dirty="0">
                <a:solidFill>
                  <a:schemeClr val="accent1"/>
                </a:solidFill>
              </a:rPr>
              <a:t>For example, No-supply items will include sale of land. </a:t>
            </a:r>
            <a:r>
              <a:rPr lang="en-IN" sz="2000" dirty="0">
                <a:solidFill>
                  <a:schemeClr val="accent1"/>
                </a:solidFill>
              </a:rPr>
              <a:t>In such case, the profit will be recorded under “income” head whereas the cost will be adjusted from Fixed Assets. However the as per rule 45 such value will be stamp duty value. Similarly is the case with trading of securities. </a:t>
            </a:r>
          </a:p>
          <a:p>
            <a:pPr marL="0" indent="0">
              <a:buNone/>
            </a:pPr>
            <a:endParaRPr lang="en-IN" sz="2000" dirty="0">
              <a:solidFill>
                <a:schemeClr val="accent1"/>
              </a:solidFill>
            </a:endParaRPr>
          </a:p>
        </p:txBody>
      </p:sp>
      <p:sp>
        <p:nvSpPr>
          <p:cNvPr id="4" name="Slide Number Placeholder 3">
            <a:extLst>
              <a:ext uri="{FF2B5EF4-FFF2-40B4-BE49-F238E27FC236}">
                <a16:creationId xmlns:a16="http://schemas.microsoft.com/office/drawing/2014/main" xmlns="" id="{DDACEC33-2671-403E-B7F1-FB4668A76F51}"/>
              </a:ext>
            </a:extLst>
          </p:cNvPr>
          <p:cNvSpPr>
            <a:spLocks noGrp="1"/>
          </p:cNvSpPr>
          <p:nvPr>
            <p:ph type="sldNum" sz="quarter" idx="15"/>
          </p:nvPr>
        </p:nvSpPr>
        <p:spPr/>
        <p:txBody>
          <a:bodyPr/>
          <a:lstStyle/>
          <a:p>
            <a:fld id="{0AF90783-203F-4A0B-94C9-A1FF1C2A050D}" type="slidenum">
              <a:rPr lang="en-IN" smtClean="0"/>
              <a:pPr/>
              <a:t>23</a:t>
            </a:fld>
            <a:endParaRPr lang="en-IN"/>
          </a:p>
        </p:txBody>
      </p:sp>
      <p:pic>
        <p:nvPicPr>
          <p:cNvPr id="5" name="Content Placeholder 4">
            <a:extLst>
              <a:ext uri="{FF2B5EF4-FFF2-40B4-BE49-F238E27FC236}">
                <a16:creationId xmlns:a16="http://schemas.microsoft.com/office/drawing/2014/main" xmlns="" id="{34147C56-228E-4EF8-B50D-7593EB251BE0}"/>
              </a:ext>
            </a:extLst>
          </p:cNvPr>
          <p:cNvPicPr>
            <a:picLocks noChangeAspect="1"/>
          </p:cNvPicPr>
          <p:nvPr/>
        </p:nvPicPr>
        <p:blipFill>
          <a:blip r:embed="rId2" cstate="print"/>
          <a:stretch>
            <a:fillRect/>
          </a:stretch>
        </p:blipFill>
        <p:spPr>
          <a:xfrm>
            <a:off x="550299" y="1362690"/>
            <a:ext cx="7886700" cy="1681316"/>
          </a:xfrm>
          <a:prstGeom prst="rect">
            <a:avLst/>
          </a:prstGeom>
        </p:spPr>
      </p:pic>
    </p:spTree>
    <p:extLst>
      <p:ext uri="{BB962C8B-B14F-4D97-AF65-F5344CB8AC3E}">
        <p14:creationId xmlns:p14="http://schemas.microsoft.com/office/powerpoint/2010/main" xmlns="" val="947121"/>
      </p:ext>
    </p:extLst>
  </p:cSld>
  <p:clrMapOvr>
    <a:masterClrMapping/>
  </p:clrMapOvr>
  <p:transition>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31C19DCA-447B-4E80-A7F6-A95B00A05A66}"/>
              </a:ext>
            </a:extLst>
          </p:cNvPr>
          <p:cNvPicPr>
            <a:picLocks noGrp="1" noChangeAspect="1"/>
          </p:cNvPicPr>
          <p:nvPr>
            <p:ph sz="quarter" idx="1"/>
          </p:nvPr>
        </p:nvPicPr>
        <p:blipFill>
          <a:blip r:embed="rId2" cstate="print"/>
          <a:stretch>
            <a:fillRect/>
          </a:stretch>
        </p:blipFill>
        <p:spPr>
          <a:xfrm>
            <a:off x="172734" y="442453"/>
            <a:ext cx="8224629" cy="1607574"/>
          </a:xfrm>
          <a:prstGeom prst="rect">
            <a:avLst/>
          </a:prstGeom>
        </p:spPr>
      </p:pic>
      <p:sp>
        <p:nvSpPr>
          <p:cNvPr id="4" name="Slide Number Placeholder 3">
            <a:extLst>
              <a:ext uri="{FF2B5EF4-FFF2-40B4-BE49-F238E27FC236}">
                <a16:creationId xmlns:a16="http://schemas.microsoft.com/office/drawing/2014/main" xmlns="" id="{972A31D0-A469-4FE0-8901-D1C5FDF9D065}"/>
              </a:ext>
            </a:extLst>
          </p:cNvPr>
          <p:cNvSpPr>
            <a:spLocks noGrp="1"/>
          </p:cNvSpPr>
          <p:nvPr>
            <p:ph type="sldNum" sz="quarter" idx="15"/>
          </p:nvPr>
        </p:nvSpPr>
        <p:spPr>
          <a:xfrm>
            <a:off x="6457950" y="6356351"/>
            <a:ext cx="2523818" cy="475532"/>
          </a:xfrm>
        </p:spPr>
        <p:txBody>
          <a:bodyPr/>
          <a:lstStyle/>
          <a:p>
            <a:fld id="{0AF90783-203F-4A0B-94C9-A1FF1C2A050D}" type="slidenum">
              <a:rPr lang="en-IN" smtClean="0"/>
              <a:pPr/>
              <a:t>24</a:t>
            </a:fld>
            <a:endParaRPr lang="en-IN" dirty="0"/>
          </a:p>
        </p:txBody>
      </p:sp>
      <p:pic>
        <p:nvPicPr>
          <p:cNvPr id="6" name="Picture 5">
            <a:extLst>
              <a:ext uri="{FF2B5EF4-FFF2-40B4-BE49-F238E27FC236}">
                <a16:creationId xmlns:a16="http://schemas.microsoft.com/office/drawing/2014/main" xmlns="" id="{4AEF039C-2CAE-44C2-BF31-B2CAA9B9EB19}"/>
              </a:ext>
            </a:extLst>
          </p:cNvPr>
          <p:cNvPicPr>
            <a:picLocks noChangeAspect="1"/>
          </p:cNvPicPr>
          <p:nvPr/>
        </p:nvPicPr>
        <p:blipFill>
          <a:blip r:embed="rId3" cstate="print"/>
          <a:stretch>
            <a:fillRect/>
          </a:stretch>
        </p:blipFill>
        <p:spPr>
          <a:xfrm>
            <a:off x="189240" y="1976084"/>
            <a:ext cx="8191616" cy="4365520"/>
          </a:xfrm>
          <a:prstGeom prst="rect">
            <a:avLst/>
          </a:prstGeom>
        </p:spPr>
      </p:pic>
    </p:spTree>
    <p:extLst>
      <p:ext uri="{BB962C8B-B14F-4D97-AF65-F5344CB8AC3E}">
        <p14:creationId xmlns:p14="http://schemas.microsoft.com/office/powerpoint/2010/main" xmlns="" val="1923254017"/>
      </p:ext>
    </p:extLst>
  </p:cSld>
  <p:clrMapOvr>
    <a:masterClrMapping/>
  </p:clrMapOvr>
  <p:transition>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7C24453C-5A19-45B0-88BC-94DD343377D4}"/>
              </a:ext>
            </a:extLst>
          </p:cNvPr>
          <p:cNvPicPr>
            <a:picLocks noGrp="1" noChangeAspect="1"/>
          </p:cNvPicPr>
          <p:nvPr>
            <p:ph sz="quarter" idx="1"/>
          </p:nvPr>
        </p:nvPicPr>
        <p:blipFill>
          <a:blip r:embed="rId2" cstate="print"/>
          <a:stretch>
            <a:fillRect/>
          </a:stretch>
        </p:blipFill>
        <p:spPr>
          <a:xfrm>
            <a:off x="619432" y="103240"/>
            <a:ext cx="7300451" cy="1666568"/>
          </a:xfrm>
          <a:prstGeom prst="rect">
            <a:avLst/>
          </a:prstGeom>
        </p:spPr>
      </p:pic>
      <p:sp>
        <p:nvSpPr>
          <p:cNvPr id="4" name="Slide Number Placeholder 3">
            <a:extLst>
              <a:ext uri="{FF2B5EF4-FFF2-40B4-BE49-F238E27FC236}">
                <a16:creationId xmlns:a16="http://schemas.microsoft.com/office/drawing/2014/main" xmlns="" id="{AB698B69-B6C2-4AD7-9083-D4A33FB513F9}"/>
              </a:ext>
            </a:extLst>
          </p:cNvPr>
          <p:cNvSpPr>
            <a:spLocks noGrp="1"/>
          </p:cNvSpPr>
          <p:nvPr>
            <p:ph type="sldNum" sz="quarter" idx="15"/>
          </p:nvPr>
        </p:nvSpPr>
        <p:spPr/>
        <p:txBody>
          <a:bodyPr/>
          <a:lstStyle/>
          <a:p>
            <a:fld id="{0AF90783-203F-4A0B-94C9-A1FF1C2A050D}" type="slidenum">
              <a:rPr lang="en-IN" smtClean="0"/>
              <a:pPr/>
              <a:t>25</a:t>
            </a:fld>
            <a:endParaRPr lang="en-IN"/>
          </a:p>
        </p:txBody>
      </p:sp>
      <p:sp>
        <p:nvSpPr>
          <p:cNvPr id="3" name="TextBox 2">
            <a:extLst>
              <a:ext uri="{FF2B5EF4-FFF2-40B4-BE49-F238E27FC236}">
                <a16:creationId xmlns:a16="http://schemas.microsoft.com/office/drawing/2014/main" xmlns="" id="{31635864-A619-41EF-942F-057293BFDA0F}"/>
              </a:ext>
            </a:extLst>
          </p:cNvPr>
          <p:cNvSpPr txBox="1"/>
          <p:nvPr/>
        </p:nvSpPr>
        <p:spPr>
          <a:xfrm>
            <a:off x="619431" y="1894454"/>
            <a:ext cx="7300451" cy="3970318"/>
          </a:xfrm>
          <a:prstGeom prst="rect">
            <a:avLst/>
          </a:prstGeom>
          <a:noFill/>
        </p:spPr>
        <p:txBody>
          <a:bodyPr wrap="square" rtlCol="0">
            <a:spAutoFit/>
          </a:bodyPr>
          <a:lstStyle/>
          <a:p>
            <a:pPr marL="285750" indent="-285750" algn="just">
              <a:buFont typeface="Arial" panose="020B0604020202020204" pitchFamily="34" charset="0"/>
              <a:buChar char="•"/>
            </a:pPr>
            <a:endParaRPr lang="en-US" dirty="0">
              <a:solidFill>
                <a:schemeClr val="accent1"/>
              </a:solidFill>
            </a:endParaRPr>
          </a:p>
          <a:p>
            <a:pPr marL="285750" indent="-285750" algn="just">
              <a:buFont typeface="Arial" panose="020B0604020202020204" pitchFamily="34" charset="0"/>
              <a:buChar char="•"/>
            </a:pPr>
            <a:r>
              <a:rPr lang="en-US" dirty="0">
                <a:solidFill>
                  <a:schemeClr val="accent1"/>
                </a:solidFill>
              </a:rPr>
              <a:t>The total tax liability along with difference calculated in table 7 has to be bifurcated rate-wise. </a:t>
            </a:r>
          </a:p>
          <a:p>
            <a:pPr marL="285750" indent="-285750" algn="just">
              <a:buFont typeface="Arial" panose="020B0604020202020204" pitchFamily="34" charset="0"/>
              <a:buChar char="•"/>
            </a:pPr>
            <a:endParaRPr lang="en-US" dirty="0">
              <a:solidFill>
                <a:schemeClr val="accent1"/>
              </a:solidFill>
            </a:endParaRPr>
          </a:p>
          <a:p>
            <a:pPr marL="285750" indent="-285750" algn="just">
              <a:buFont typeface="Arial" panose="020B0604020202020204" pitchFamily="34" charset="0"/>
              <a:buChar char="•"/>
            </a:pPr>
            <a:r>
              <a:rPr lang="en-US" dirty="0">
                <a:solidFill>
                  <a:schemeClr val="accent1"/>
                </a:solidFill>
              </a:rPr>
              <a:t>RCM details as per books will have to be separately furnished.</a:t>
            </a:r>
          </a:p>
          <a:p>
            <a:pPr marL="285750" indent="-285750" algn="just">
              <a:buFont typeface="Arial" panose="020B0604020202020204" pitchFamily="34" charset="0"/>
              <a:buChar char="•"/>
            </a:pPr>
            <a:endParaRPr lang="en-US" dirty="0">
              <a:solidFill>
                <a:schemeClr val="accent1"/>
              </a:solidFill>
            </a:endParaRPr>
          </a:p>
          <a:p>
            <a:pPr marL="285750" indent="-285750" algn="just">
              <a:buFont typeface="Arial" panose="020B0604020202020204" pitchFamily="34" charset="0"/>
              <a:buChar char="•"/>
            </a:pPr>
            <a:r>
              <a:rPr lang="en-US" dirty="0">
                <a:solidFill>
                  <a:schemeClr val="accent1"/>
                </a:solidFill>
              </a:rPr>
              <a:t>Then the differential tax which is payable will be computed. The rate-wise bifurcation may not be readily available as difference will be available on gross level. </a:t>
            </a:r>
          </a:p>
          <a:p>
            <a:pPr marL="285750" indent="-285750" algn="just">
              <a:buFont typeface="Arial" panose="020B0604020202020204" pitchFamily="34" charset="0"/>
              <a:buChar char="•"/>
            </a:pPr>
            <a:endParaRPr lang="en-US" dirty="0">
              <a:solidFill>
                <a:schemeClr val="accent1"/>
              </a:solidFill>
            </a:endParaRPr>
          </a:p>
          <a:p>
            <a:pPr marL="285750" indent="-285750" algn="just">
              <a:buFont typeface="Arial" panose="020B0604020202020204" pitchFamily="34" charset="0"/>
              <a:buChar char="•"/>
            </a:pPr>
            <a:r>
              <a:rPr lang="en-US" dirty="0">
                <a:solidFill>
                  <a:schemeClr val="accent1"/>
                </a:solidFill>
              </a:rPr>
              <a:t>Further, exact due date of tax liability is required for computation of interest.</a:t>
            </a:r>
          </a:p>
          <a:p>
            <a:pPr algn="just"/>
            <a:endParaRPr lang="en-US" dirty="0">
              <a:solidFill>
                <a:schemeClr val="accent1"/>
              </a:solidFill>
            </a:endParaRPr>
          </a:p>
          <a:p>
            <a:pPr algn="just"/>
            <a:endParaRPr lang="en-US" dirty="0">
              <a:solidFill>
                <a:schemeClr val="accent1"/>
              </a:solidFill>
            </a:endParaRPr>
          </a:p>
        </p:txBody>
      </p:sp>
    </p:spTree>
    <p:extLst>
      <p:ext uri="{BB962C8B-B14F-4D97-AF65-F5344CB8AC3E}">
        <p14:creationId xmlns:p14="http://schemas.microsoft.com/office/powerpoint/2010/main" xmlns="" val="1960557768"/>
      </p:ext>
    </p:extLst>
  </p:cSld>
  <p:clrMapOvr>
    <a:masterClrMapping/>
  </p:clrMapOvr>
  <p:transition>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8F966331-D3F3-4394-BDF2-0086C81C45AD}"/>
              </a:ext>
            </a:extLst>
          </p:cNvPr>
          <p:cNvSpPr>
            <a:spLocks noGrp="1"/>
          </p:cNvSpPr>
          <p:nvPr>
            <p:ph type="sldNum" sz="quarter" idx="15"/>
          </p:nvPr>
        </p:nvSpPr>
        <p:spPr/>
        <p:txBody>
          <a:bodyPr/>
          <a:lstStyle/>
          <a:p>
            <a:fld id="{0AF90783-203F-4A0B-94C9-A1FF1C2A050D}" type="slidenum">
              <a:rPr lang="en-IN" smtClean="0"/>
              <a:pPr/>
              <a:t>26</a:t>
            </a:fld>
            <a:endParaRPr lang="en-IN"/>
          </a:p>
        </p:txBody>
      </p:sp>
      <p:pic>
        <p:nvPicPr>
          <p:cNvPr id="5" name="Content Placeholder 4">
            <a:extLst>
              <a:ext uri="{FF2B5EF4-FFF2-40B4-BE49-F238E27FC236}">
                <a16:creationId xmlns:a16="http://schemas.microsoft.com/office/drawing/2014/main" xmlns="" id="{EAFFEE3B-18C4-4A40-8D48-83A417605D5A}"/>
              </a:ext>
            </a:extLst>
          </p:cNvPr>
          <p:cNvPicPr>
            <a:picLocks noGrp="1" noChangeAspect="1"/>
          </p:cNvPicPr>
          <p:nvPr>
            <p:ph sz="quarter" idx="1"/>
          </p:nvPr>
        </p:nvPicPr>
        <p:blipFill>
          <a:blip r:embed="rId2" cstate="print"/>
          <a:stretch>
            <a:fillRect/>
          </a:stretch>
        </p:blipFill>
        <p:spPr>
          <a:xfrm>
            <a:off x="422031" y="225082"/>
            <a:ext cx="7804717" cy="5190980"/>
          </a:xfrm>
          <a:prstGeom prst="rect">
            <a:avLst/>
          </a:prstGeom>
        </p:spPr>
      </p:pic>
    </p:spTree>
    <p:extLst>
      <p:ext uri="{BB962C8B-B14F-4D97-AF65-F5344CB8AC3E}">
        <p14:creationId xmlns:p14="http://schemas.microsoft.com/office/powerpoint/2010/main" xmlns="" val="2036756204"/>
      </p:ext>
    </p:extLst>
  </p:cSld>
  <p:clrMapOvr>
    <a:masterClrMapping/>
  </p:clrMapOvr>
  <p:transition>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656927C-F560-491F-A770-A4376A224B52}"/>
              </a:ext>
            </a:extLst>
          </p:cNvPr>
          <p:cNvSpPr>
            <a:spLocks noGrp="1"/>
          </p:cNvSpPr>
          <p:nvPr>
            <p:ph sz="quarter" idx="1"/>
          </p:nvPr>
        </p:nvSpPr>
        <p:spPr>
          <a:xfrm>
            <a:off x="309716" y="899652"/>
            <a:ext cx="8244349" cy="5692877"/>
          </a:xfrm>
        </p:spPr>
        <p:txBody>
          <a:bodyPr>
            <a:normAutofit/>
          </a:bodyPr>
          <a:lstStyle/>
          <a:p>
            <a:pPr marL="633413" indent="-633413" algn="just">
              <a:buNone/>
            </a:pPr>
            <a:r>
              <a:rPr lang="en-IN" sz="2200" b="1" dirty="0"/>
              <a:t>12A. ITC availed as per audited Annual Financial Statement for the State/ UT (For multi-GSTIN units under same PAN this should be derived from books of accounts)</a:t>
            </a:r>
          </a:p>
          <a:p>
            <a:pPr marL="633413" indent="-633413" algn="just">
              <a:buNone/>
            </a:pPr>
            <a:endParaRPr lang="en-IN" sz="2200" dirty="0"/>
          </a:p>
          <a:p>
            <a:pPr algn="just"/>
            <a:r>
              <a:rPr lang="en-IN" sz="2200" dirty="0">
                <a:solidFill>
                  <a:schemeClr val="accent1"/>
                </a:solidFill>
              </a:rPr>
              <a:t>This will not include April to June 2017 credit taken in Financials. GST credit may be separately available in Financials.</a:t>
            </a:r>
          </a:p>
          <a:p>
            <a:pPr algn="just"/>
            <a:r>
              <a:rPr lang="en-IN" sz="2200" dirty="0">
                <a:solidFill>
                  <a:schemeClr val="accent1"/>
                </a:solidFill>
              </a:rPr>
              <a:t>This will be net of reversals. Reversals can be on account of rule 37, 39, 42, 43, credit notes received etc. </a:t>
            </a:r>
          </a:p>
          <a:p>
            <a:pPr algn="just"/>
            <a:r>
              <a:rPr lang="en-IN" sz="2200" dirty="0">
                <a:solidFill>
                  <a:schemeClr val="accent1"/>
                </a:solidFill>
              </a:rPr>
              <a:t>TRAN-1 credit will also be included in this?</a:t>
            </a:r>
          </a:p>
          <a:p>
            <a:pPr marL="0" indent="0" algn="just">
              <a:buNone/>
            </a:pPr>
            <a:endParaRPr lang="en-IN" sz="2200" dirty="0">
              <a:solidFill>
                <a:schemeClr val="accent1"/>
              </a:solidFill>
            </a:endParaRPr>
          </a:p>
          <a:p>
            <a:pPr marL="633413" indent="-633413" algn="just">
              <a:buNone/>
            </a:pPr>
            <a:r>
              <a:rPr lang="en-IN" sz="2200" b="1" dirty="0"/>
              <a:t>12B. Add - ITC booked in earlier Financial Years claimed in current Financial Year </a:t>
            </a:r>
          </a:p>
          <a:p>
            <a:pPr marL="633413" indent="-633413" algn="just">
              <a:buNone/>
            </a:pPr>
            <a:endParaRPr lang="en-IN" sz="2200" dirty="0">
              <a:solidFill>
                <a:schemeClr val="accent1"/>
              </a:solidFill>
            </a:endParaRPr>
          </a:p>
        </p:txBody>
      </p:sp>
      <p:sp>
        <p:nvSpPr>
          <p:cNvPr id="4" name="Slide Number Placeholder 3">
            <a:extLst>
              <a:ext uri="{FF2B5EF4-FFF2-40B4-BE49-F238E27FC236}">
                <a16:creationId xmlns:a16="http://schemas.microsoft.com/office/drawing/2014/main" xmlns="" id="{DD9E1BA5-BEA8-47AD-9044-6E1771A23284}"/>
              </a:ext>
            </a:extLst>
          </p:cNvPr>
          <p:cNvSpPr>
            <a:spLocks noGrp="1"/>
          </p:cNvSpPr>
          <p:nvPr>
            <p:ph type="sldNum" sz="quarter" idx="15"/>
          </p:nvPr>
        </p:nvSpPr>
        <p:spPr/>
        <p:txBody>
          <a:bodyPr/>
          <a:lstStyle/>
          <a:p>
            <a:fld id="{0AF90783-203F-4A0B-94C9-A1FF1C2A050D}" type="slidenum">
              <a:rPr lang="en-IN" smtClean="0"/>
              <a:pPr/>
              <a:t>27</a:t>
            </a:fld>
            <a:endParaRPr lang="en-IN"/>
          </a:p>
        </p:txBody>
      </p:sp>
      <p:sp>
        <p:nvSpPr>
          <p:cNvPr id="5" name="Rectangle 4">
            <a:extLst>
              <a:ext uri="{FF2B5EF4-FFF2-40B4-BE49-F238E27FC236}">
                <a16:creationId xmlns:a16="http://schemas.microsoft.com/office/drawing/2014/main" xmlns="" id="{B0DACE4D-9E38-4D09-BE1F-73696F4E6C64}"/>
              </a:ext>
            </a:extLst>
          </p:cNvPr>
          <p:cNvSpPr/>
          <p:nvPr/>
        </p:nvSpPr>
        <p:spPr>
          <a:xfrm>
            <a:off x="309716" y="265471"/>
            <a:ext cx="8465574" cy="769441"/>
          </a:xfrm>
          <a:prstGeom prst="rect">
            <a:avLst/>
          </a:prstGeom>
        </p:spPr>
        <p:txBody>
          <a:bodyPr wrap="square">
            <a:spAutoFit/>
          </a:bodyPr>
          <a:lstStyle/>
          <a:p>
            <a:r>
              <a:rPr lang="en-IN" sz="2200" b="1" dirty="0"/>
              <a:t>12. RECONCILIATION OF NET INPUT TAX CREDIT (ITC)</a:t>
            </a:r>
          </a:p>
          <a:p>
            <a:endParaRPr lang="en-IN" sz="2200" b="1" dirty="0"/>
          </a:p>
        </p:txBody>
      </p:sp>
    </p:spTree>
    <p:extLst>
      <p:ext uri="{BB962C8B-B14F-4D97-AF65-F5344CB8AC3E}">
        <p14:creationId xmlns:p14="http://schemas.microsoft.com/office/powerpoint/2010/main" xmlns="" val="209137189"/>
      </p:ext>
    </p:extLst>
  </p:cSld>
  <p:clrMapOvr>
    <a:masterClrMapping/>
  </p:clrMapOvr>
  <p:transition>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45FAE72-E511-4CDA-B9E2-2C63F8307753}"/>
              </a:ext>
            </a:extLst>
          </p:cNvPr>
          <p:cNvSpPr>
            <a:spLocks noGrp="1"/>
          </p:cNvSpPr>
          <p:nvPr>
            <p:ph sz="quarter" idx="1"/>
          </p:nvPr>
        </p:nvSpPr>
        <p:spPr>
          <a:xfrm>
            <a:off x="280219" y="280220"/>
            <a:ext cx="8259097" cy="6268064"/>
          </a:xfrm>
        </p:spPr>
        <p:txBody>
          <a:bodyPr>
            <a:normAutofit/>
          </a:bodyPr>
          <a:lstStyle/>
          <a:p>
            <a:pPr marL="633413" indent="-633413" algn="just">
              <a:buNone/>
            </a:pPr>
            <a:r>
              <a:rPr lang="en-IN" sz="2200" b="1" dirty="0"/>
              <a:t>12C. Less - ITC booked in current Financial Year to be claimed in subsequent Financial Years.</a:t>
            </a:r>
          </a:p>
          <a:p>
            <a:pPr marL="633413" indent="-633413" algn="just">
              <a:buNone/>
            </a:pPr>
            <a:endParaRPr lang="en-IN" sz="2200" dirty="0"/>
          </a:p>
          <a:p>
            <a:pPr algn="just"/>
            <a:r>
              <a:rPr lang="en-IN" sz="2200" dirty="0">
                <a:solidFill>
                  <a:schemeClr val="accent1"/>
                </a:solidFill>
              </a:rPr>
              <a:t>Many assessees avail ITC on payment basis.</a:t>
            </a:r>
          </a:p>
          <a:p>
            <a:pPr algn="just"/>
            <a:endParaRPr lang="en-IN" sz="2200" dirty="0">
              <a:solidFill>
                <a:schemeClr val="accent1"/>
              </a:solidFill>
            </a:endParaRPr>
          </a:p>
          <a:p>
            <a:pPr algn="just"/>
            <a:r>
              <a:rPr lang="en-IN" sz="2200" dirty="0">
                <a:solidFill>
                  <a:schemeClr val="accent1"/>
                </a:solidFill>
              </a:rPr>
              <a:t>ITC for goods received in lots can be availed only when last lot is received (if partially booked to the extent of material received).</a:t>
            </a:r>
          </a:p>
          <a:p>
            <a:pPr marL="633413" indent="-633413" algn="just">
              <a:buNone/>
            </a:pPr>
            <a:endParaRPr lang="en-IN" sz="2200" dirty="0">
              <a:solidFill>
                <a:schemeClr val="accent1"/>
              </a:solidFill>
            </a:endParaRPr>
          </a:p>
          <a:p>
            <a:pPr marL="633413" indent="-633413" algn="just">
              <a:buNone/>
            </a:pPr>
            <a:endParaRPr lang="en-IN" sz="2200" dirty="0"/>
          </a:p>
          <a:p>
            <a:pPr marL="633413" indent="-633413" algn="just">
              <a:buNone/>
            </a:pPr>
            <a:r>
              <a:rPr lang="en-IN" sz="2200" b="1" dirty="0"/>
              <a:t>12D. ITC availed as per audited financial statements or books of account </a:t>
            </a:r>
          </a:p>
          <a:p>
            <a:pPr marL="633413" indent="-633413" algn="just">
              <a:buNone/>
            </a:pPr>
            <a:endParaRPr lang="en-IN" sz="2200" dirty="0"/>
          </a:p>
          <a:p>
            <a:pPr marL="633413" indent="-633413" algn="just">
              <a:buNone/>
            </a:pPr>
            <a:r>
              <a:rPr lang="en-IN" sz="2200" dirty="0">
                <a:solidFill>
                  <a:schemeClr val="accent1"/>
                </a:solidFill>
              </a:rPr>
              <a:t>This is auto filled from above</a:t>
            </a:r>
          </a:p>
        </p:txBody>
      </p:sp>
      <p:sp>
        <p:nvSpPr>
          <p:cNvPr id="4" name="Slide Number Placeholder 3">
            <a:extLst>
              <a:ext uri="{FF2B5EF4-FFF2-40B4-BE49-F238E27FC236}">
                <a16:creationId xmlns:a16="http://schemas.microsoft.com/office/drawing/2014/main" xmlns="" id="{94C8F7C7-2587-494E-9B42-BCA7D41E6BB3}"/>
              </a:ext>
            </a:extLst>
          </p:cNvPr>
          <p:cNvSpPr>
            <a:spLocks noGrp="1"/>
          </p:cNvSpPr>
          <p:nvPr>
            <p:ph type="sldNum" sz="quarter" idx="15"/>
          </p:nvPr>
        </p:nvSpPr>
        <p:spPr/>
        <p:txBody>
          <a:bodyPr/>
          <a:lstStyle/>
          <a:p>
            <a:fld id="{0AF90783-203F-4A0B-94C9-A1FF1C2A050D}" type="slidenum">
              <a:rPr lang="en-IN" smtClean="0"/>
              <a:pPr/>
              <a:t>28</a:t>
            </a:fld>
            <a:endParaRPr lang="en-IN"/>
          </a:p>
        </p:txBody>
      </p:sp>
    </p:spTree>
    <p:extLst>
      <p:ext uri="{BB962C8B-B14F-4D97-AF65-F5344CB8AC3E}">
        <p14:creationId xmlns:p14="http://schemas.microsoft.com/office/powerpoint/2010/main" xmlns="" val="1354804258"/>
      </p:ext>
    </p:extLst>
  </p:cSld>
  <p:clrMapOvr>
    <a:masterClrMapping/>
  </p:clrMapOvr>
  <p:transition>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675641C-6F5E-43E9-96F9-8EDDD1EF561B}"/>
              </a:ext>
            </a:extLst>
          </p:cNvPr>
          <p:cNvSpPr>
            <a:spLocks noGrp="1"/>
          </p:cNvSpPr>
          <p:nvPr>
            <p:ph sz="quarter" idx="1"/>
          </p:nvPr>
        </p:nvSpPr>
        <p:spPr>
          <a:xfrm>
            <a:off x="457200" y="383458"/>
            <a:ext cx="8058150" cy="5793505"/>
          </a:xfrm>
        </p:spPr>
        <p:txBody>
          <a:bodyPr>
            <a:normAutofit/>
          </a:bodyPr>
          <a:lstStyle/>
          <a:p>
            <a:pPr marL="0" indent="0">
              <a:buNone/>
            </a:pPr>
            <a:r>
              <a:rPr lang="en-IN" sz="2200" b="1" dirty="0"/>
              <a:t>12E. ITC claimed in Annual Return (GSTR9)</a:t>
            </a:r>
          </a:p>
          <a:p>
            <a:pPr marL="0" indent="0">
              <a:buNone/>
            </a:pPr>
            <a:endParaRPr lang="en-IN" sz="2200" dirty="0"/>
          </a:p>
          <a:p>
            <a:pPr marL="0" indent="0">
              <a:buNone/>
            </a:pPr>
            <a:r>
              <a:rPr lang="en-IN" sz="2200" dirty="0">
                <a:solidFill>
                  <a:schemeClr val="accent1"/>
                </a:solidFill>
              </a:rPr>
              <a:t>This will be reflected from Annual Return (i.e. total credit availed during July ‘17 to Mar ‘18 as per GSTR 3B) net of reversals</a:t>
            </a:r>
          </a:p>
          <a:p>
            <a:pPr marL="0" indent="0">
              <a:buNone/>
            </a:pPr>
            <a:endParaRPr lang="en-IN" sz="2200" dirty="0"/>
          </a:p>
          <a:p>
            <a:pPr marL="0" indent="0">
              <a:buNone/>
            </a:pPr>
            <a:r>
              <a:rPr lang="en-IN" sz="2200" dirty="0"/>
              <a:t>12F. Un-reconciled ITC</a:t>
            </a:r>
          </a:p>
          <a:p>
            <a:pPr marL="0" indent="0">
              <a:buNone/>
            </a:pPr>
            <a:endParaRPr lang="en-IN" sz="2200" dirty="0"/>
          </a:p>
        </p:txBody>
      </p:sp>
      <p:sp>
        <p:nvSpPr>
          <p:cNvPr id="4" name="Slide Number Placeholder 3">
            <a:extLst>
              <a:ext uri="{FF2B5EF4-FFF2-40B4-BE49-F238E27FC236}">
                <a16:creationId xmlns:a16="http://schemas.microsoft.com/office/drawing/2014/main" xmlns="" id="{EDE43549-FEBC-4731-B35A-39FB62DD95E7}"/>
              </a:ext>
            </a:extLst>
          </p:cNvPr>
          <p:cNvSpPr>
            <a:spLocks noGrp="1"/>
          </p:cNvSpPr>
          <p:nvPr>
            <p:ph type="sldNum" sz="quarter" idx="15"/>
          </p:nvPr>
        </p:nvSpPr>
        <p:spPr/>
        <p:txBody>
          <a:bodyPr/>
          <a:lstStyle/>
          <a:p>
            <a:fld id="{0AF90783-203F-4A0B-94C9-A1FF1C2A050D}" type="slidenum">
              <a:rPr lang="en-IN" smtClean="0"/>
              <a:pPr/>
              <a:t>29</a:t>
            </a:fld>
            <a:endParaRPr lang="en-IN"/>
          </a:p>
        </p:txBody>
      </p:sp>
      <p:pic>
        <p:nvPicPr>
          <p:cNvPr id="5" name="Content Placeholder 4">
            <a:extLst>
              <a:ext uri="{FF2B5EF4-FFF2-40B4-BE49-F238E27FC236}">
                <a16:creationId xmlns:a16="http://schemas.microsoft.com/office/drawing/2014/main" xmlns="" id="{68EA4799-0474-40BF-A378-D23254968454}"/>
              </a:ext>
            </a:extLst>
          </p:cNvPr>
          <p:cNvPicPr>
            <a:picLocks noChangeAspect="1"/>
          </p:cNvPicPr>
          <p:nvPr/>
        </p:nvPicPr>
        <p:blipFill>
          <a:blip r:embed="rId2" cstate="print"/>
          <a:stretch>
            <a:fillRect/>
          </a:stretch>
        </p:blipFill>
        <p:spPr>
          <a:xfrm>
            <a:off x="577843" y="3059724"/>
            <a:ext cx="7551173" cy="2305616"/>
          </a:xfrm>
          <a:prstGeom prst="rect">
            <a:avLst/>
          </a:prstGeom>
        </p:spPr>
      </p:pic>
    </p:spTree>
    <p:extLst>
      <p:ext uri="{BB962C8B-B14F-4D97-AF65-F5344CB8AC3E}">
        <p14:creationId xmlns:p14="http://schemas.microsoft.com/office/powerpoint/2010/main" xmlns="" val="123336992"/>
      </p:ext>
    </p:extLst>
  </p:cSld>
  <p:clrMapOvr>
    <a:masterClrMapping/>
  </p:clrMapOvr>
  <p:transition>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CDCD72-174F-452F-8312-B0A94C924CE0}"/>
              </a:ext>
            </a:extLst>
          </p:cNvPr>
          <p:cNvSpPr>
            <a:spLocks noGrp="1"/>
          </p:cNvSpPr>
          <p:nvPr>
            <p:ph type="title"/>
          </p:nvPr>
        </p:nvSpPr>
        <p:spPr/>
        <p:txBody>
          <a:bodyPr/>
          <a:lstStyle/>
          <a:p>
            <a:r>
              <a:rPr lang="en-US" dirty="0"/>
              <a:t>ICAI clarification dated 28.09.2018 on GST Audit</a:t>
            </a:r>
          </a:p>
        </p:txBody>
      </p:sp>
      <p:sp>
        <p:nvSpPr>
          <p:cNvPr id="3" name="Content Placeholder 2">
            <a:extLst>
              <a:ext uri="{FF2B5EF4-FFF2-40B4-BE49-F238E27FC236}">
                <a16:creationId xmlns:a16="http://schemas.microsoft.com/office/drawing/2014/main" xmlns="" id="{692CF403-DA2A-4646-BA0B-ECF6356433EC}"/>
              </a:ext>
            </a:extLst>
          </p:cNvPr>
          <p:cNvSpPr>
            <a:spLocks noGrp="1"/>
          </p:cNvSpPr>
          <p:nvPr>
            <p:ph sz="quarter" idx="1"/>
          </p:nvPr>
        </p:nvSpPr>
        <p:spPr/>
        <p:txBody>
          <a:bodyPr>
            <a:normAutofit fontScale="92500" lnSpcReduction="10000"/>
          </a:bodyPr>
          <a:lstStyle/>
          <a:p>
            <a:pPr marL="0" indent="0" algn="just">
              <a:buNone/>
            </a:pPr>
            <a:r>
              <a:rPr lang="en-US" b="1" dirty="0"/>
              <a:t>Whether an internal auditor of an entity can also undertake GST Audit of the same entity as required under the Central Goods and Service Act, 2017 ?</a:t>
            </a:r>
          </a:p>
          <a:p>
            <a:pPr marL="0" indent="0" algn="just">
              <a:buNone/>
            </a:pPr>
            <a:endParaRPr lang="en-US" dirty="0"/>
          </a:p>
          <a:p>
            <a:pPr marL="0" indent="0" algn="just">
              <a:buNone/>
            </a:pPr>
            <a:r>
              <a:rPr lang="en-US" dirty="0"/>
              <a:t>Earlier decision taken at its 281st Meeting held from 3rd to 5th October, 2008, that internal auditor of an </a:t>
            </a:r>
            <a:r>
              <a:rPr lang="en-US" dirty="0" err="1"/>
              <a:t>assesee</a:t>
            </a:r>
            <a:r>
              <a:rPr lang="en-US" dirty="0"/>
              <a:t>, whether working with the organization or independently </a:t>
            </a:r>
            <a:r>
              <a:rPr lang="en-US" dirty="0" err="1"/>
              <a:t>practising</a:t>
            </a:r>
            <a:r>
              <a:rPr lang="en-US" dirty="0"/>
              <a:t> Chartered Accountant being an individual chartered accountant or a firm of chartered accountants, cannot be appointed as his Tax auditor (under the Income Tax Act, 1961).</a:t>
            </a:r>
          </a:p>
          <a:p>
            <a:pPr marL="0" indent="0" algn="just">
              <a:buNone/>
            </a:pPr>
            <a:endParaRPr lang="en-US" dirty="0"/>
          </a:p>
          <a:p>
            <a:pPr marL="0" indent="0" algn="just">
              <a:buNone/>
            </a:pPr>
            <a:r>
              <a:rPr lang="en-US" dirty="0"/>
              <a:t>The Council has decided that based on the conflict in roles as statutory and internal auditor simultaneously, the bar on internal auditor of an entity to accept tax audit (under Income Tax Act, 1961) will also be applicable to GST Audit (under the Central Goods and Service Act, 2017). </a:t>
            </a:r>
          </a:p>
          <a:p>
            <a:pPr marL="0" indent="0" algn="just">
              <a:buNone/>
            </a:pPr>
            <a:endParaRPr lang="en-US" dirty="0"/>
          </a:p>
          <a:p>
            <a:pPr marL="0" indent="0" algn="just">
              <a:buNone/>
            </a:pPr>
            <a:r>
              <a:rPr lang="en-US" b="1" dirty="0"/>
              <a:t>Accordingly, it is clarified that an Internal Auditor of an entity cannot</a:t>
            </a:r>
          </a:p>
          <a:p>
            <a:pPr marL="0" indent="0" algn="just">
              <a:buNone/>
            </a:pPr>
            <a:r>
              <a:rPr lang="en-US" b="1" dirty="0"/>
              <a:t>undertake GST Audit of the same entity.</a:t>
            </a:r>
          </a:p>
        </p:txBody>
      </p:sp>
      <p:sp>
        <p:nvSpPr>
          <p:cNvPr id="4" name="Slide Number Placeholder 3">
            <a:extLst>
              <a:ext uri="{FF2B5EF4-FFF2-40B4-BE49-F238E27FC236}">
                <a16:creationId xmlns:a16="http://schemas.microsoft.com/office/drawing/2014/main" xmlns="" id="{19608407-9ECE-4FDB-B539-F5E98E0E8177}"/>
              </a:ext>
            </a:extLst>
          </p:cNvPr>
          <p:cNvSpPr>
            <a:spLocks noGrp="1"/>
          </p:cNvSpPr>
          <p:nvPr>
            <p:ph type="sldNum" sz="quarter" idx="15"/>
          </p:nvPr>
        </p:nvSpPr>
        <p:spPr/>
        <p:txBody>
          <a:bodyPr/>
          <a:lstStyle/>
          <a:p>
            <a:fld id="{0AF90783-203F-4A0B-94C9-A1FF1C2A050D}" type="slidenum">
              <a:rPr lang="en-IN" smtClean="0"/>
              <a:pPr/>
              <a:t>3</a:t>
            </a:fld>
            <a:endParaRPr lang="en-IN"/>
          </a:p>
        </p:txBody>
      </p:sp>
    </p:spTree>
    <p:extLst>
      <p:ext uri="{BB962C8B-B14F-4D97-AF65-F5344CB8AC3E}">
        <p14:creationId xmlns:p14="http://schemas.microsoft.com/office/powerpoint/2010/main" xmlns="" val="2200204827"/>
      </p:ext>
    </p:extLst>
  </p:cSld>
  <p:clrMapOvr>
    <a:masterClrMapping/>
  </p:clrMapOvr>
  <p:transition>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9AEDF496-2567-4235-910A-1C8B90CE085B}"/>
              </a:ext>
            </a:extLst>
          </p:cNvPr>
          <p:cNvPicPr>
            <a:picLocks noGrp="1" noChangeAspect="1"/>
          </p:cNvPicPr>
          <p:nvPr>
            <p:ph sz="quarter" idx="1"/>
          </p:nvPr>
        </p:nvPicPr>
        <p:blipFill>
          <a:blip r:embed="rId2" cstate="print"/>
          <a:stretch>
            <a:fillRect/>
          </a:stretch>
        </p:blipFill>
        <p:spPr>
          <a:xfrm>
            <a:off x="398206" y="250723"/>
            <a:ext cx="8117143" cy="4793225"/>
          </a:xfrm>
          <a:prstGeom prst="rect">
            <a:avLst/>
          </a:prstGeom>
        </p:spPr>
      </p:pic>
      <p:sp>
        <p:nvSpPr>
          <p:cNvPr id="4" name="Slide Number Placeholder 3">
            <a:extLst>
              <a:ext uri="{FF2B5EF4-FFF2-40B4-BE49-F238E27FC236}">
                <a16:creationId xmlns:a16="http://schemas.microsoft.com/office/drawing/2014/main" xmlns="" id="{F9DB0FAE-65D0-40E9-A570-8D36697A475F}"/>
              </a:ext>
            </a:extLst>
          </p:cNvPr>
          <p:cNvSpPr>
            <a:spLocks noGrp="1"/>
          </p:cNvSpPr>
          <p:nvPr>
            <p:ph type="sldNum" sz="quarter" idx="15"/>
          </p:nvPr>
        </p:nvSpPr>
        <p:spPr/>
        <p:txBody>
          <a:bodyPr/>
          <a:lstStyle/>
          <a:p>
            <a:fld id="{0AF90783-203F-4A0B-94C9-A1FF1C2A050D}" type="slidenum">
              <a:rPr lang="en-IN" smtClean="0"/>
              <a:pPr/>
              <a:t>30</a:t>
            </a:fld>
            <a:endParaRPr lang="en-IN"/>
          </a:p>
        </p:txBody>
      </p:sp>
      <p:pic>
        <p:nvPicPr>
          <p:cNvPr id="6" name="Picture 5">
            <a:extLst>
              <a:ext uri="{FF2B5EF4-FFF2-40B4-BE49-F238E27FC236}">
                <a16:creationId xmlns:a16="http://schemas.microsoft.com/office/drawing/2014/main" xmlns="" id="{CD296B05-56BC-4CE7-9ECD-1996109BB586}"/>
              </a:ext>
            </a:extLst>
          </p:cNvPr>
          <p:cNvPicPr>
            <a:picLocks noChangeAspect="1"/>
          </p:cNvPicPr>
          <p:nvPr/>
        </p:nvPicPr>
        <p:blipFill>
          <a:blip r:embed="rId3" cstate="print"/>
          <a:stretch>
            <a:fillRect/>
          </a:stretch>
        </p:blipFill>
        <p:spPr>
          <a:xfrm>
            <a:off x="398207" y="5043948"/>
            <a:ext cx="8117142" cy="1312403"/>
          </a:xfrm>
          <a:prstGeom prst="rect">
            <a:avLst/>
          </a:prstGeom>
        </p:spPr>
      </p:pic>
    </p:spTree>
    <p:extLst>
      <p:ext uri="{BB962C8B-B14F-4D97-AF65-F5344CB8AC3E}">
        <p14:creationId xmlns:p14="http://schemas.microsoft.com/office/powerpoint/2010/main" xmlns="" val="3752300590"/>
      </p:ext>
    </p:extLst>
  </p:cSld>
  <p:clrMapOvr>
    <a:masterClrMapping/>
  </p:clrMapOvr>
  <p:transition>
    <p:randomBar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3628E7F4-5082-4EB7-8614-3F11A17F22A6}"/>
              </a:ext>
            </a:extLst>
          </p:cNvPr>
          <p:cNvSpPr>
            <a:spLocks noGrp="1"/>
          </p:cNvSpPr>
          <p:nvPr>
            <p:ph type="sldNum" sz="quarter" idx="15"/>
          </p:nvPr>
        </p:nvSpPr>
        <p:spPr/>
        <p:txBody>
          <a:bodyPr/>
          <a:lstStyle/>
          <a:p>
            <a:fld id="{0AF90783-203F-4A0B-94C9-A1FF1C2A050D}" type="slidenum">
              <a:rPr lang="en-IN" smtClean="0"/>
              <a:pPr/>
              <a:t>31</a:t>
            </a:fld>
            <a:endParaRPr lang="en-IN"/>
          </a:p>
        </p:txBody>
      </p:sp>
      <p:sp>
        <p:nvSpPr>
          <p:cNvPr id="3" name="TextBox 2">
            <a:extLst>
              <a:ext uri="{FF2B5EF4-FFF2-40B4-BE49-F238E27FC236}">
                <a16:creationId xmlns:a16="http://schemas.microsoft.com/office/drawing/2014/main" xmlns="" id="{F961099B-0E1C-4C71-A091-BA7EFB8F2C2A}"/>
              </a:ext>
            </a:extLst>
          </p:cNvPr>
          <p:cNvSpPr txBox="1"/>
          <p:nvPr/>
        </p:nvSpPr>
        <p:spPr>
          <a:xfrm>
            <a:off x="405384" y="305068"/>
            <a:ext cx="7886699"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accent1"/>
                </a:solidFill>
              </a:rPr>
              <a:t>Head-wise bifurcation of credit availed has to be furnished. It may not be available for TRAN-1 credit.</a:t>
            </a:r>
          </a:p>
          <a:p>
            <a:pPr marL="285750" indent="-285750">
              <a:buFont typeface="Arial" panose="020B0604020202020204" pitchFamily="34" charset="0"/>
              <a:buChar char="•"/>
            </a:pPr>
            <a:r>
              <a:rPr lang="en-IN" sz="2000" dirty="0">
                <a:solidFill>
                  <a:schemeClr val="accent1"/>
                </a:solidFill>
              </a:rPr>
              <a:t>Includes all heads on which GST has been paid/payable and ITC may or may not have been availed. This will pose some challenge as supplies on which ITC is not availed will not be separately recorded in books. Further, heads like salary on which GST is not payable need not be furnished. However, if any expense (like catering) is booked in staff salary cost, then the same will have to be bifurcated &amp; furnished. </a:t>
            </a:r>
          </a:p>
          <a:p>
            <a:pPr marL="285750" indent="-285750">
              <a:buFont typeface="Arial" panose="020B0604020202020204" pitchFamily="34" charset="0"/>
              <a:buChar char="•"/>
            </a:pPr>
            <a:r>
              <a:rPr lang="en-IN" sz="2000" dirty="0">
                <a:solidFill>
                  <a:schemeClr val="accent1"/>
                </a:solidFill>
              </a:rPr>
              <a:t>Capital goods details will not be available from P&amp;L. Fixed Asset Register will have to be scrutinised for the same.</a:t>
            </a:r>
          </a:p>
          <a:p>
            <a:pPr marL="285750" indent="-285750">
              <a:buFont typeface="Arial" panose="020B0604020202020204" pitchFamily="34" charset="0"/>
              <a:buChar char="•"/>
            </a:pPr>
            <a:r>
              <a:rPr lang="en-IN" sz="2000" dirty="0">
                <a:solidFill>
                  <a:schemeClr val="accent1"/>
                </a:solidFill>
              </a:rPr>
              <a:t>ISD credit will not have expense head wise breakup. </a:t>
            </a:r>
          </a:p>
          <a:p>
            <a:pPr marL="285750" indent="-285750">
              <a:buFont typeface="Arial" panose="020B0604020202020204" pitchFamily="34" charset="0"/>
              <a:buChar char="•"/>
            </a:pPr>
            <a:r>
              <a:rPr lang="en-IN" sz="2000" dirty="0">
                <a:solidFill>
                  <a:schemeClr val="accent1"/>
                </a:solidFill>
              </a:rPr>
              <a:t>ITC is to be reported net of reversals but it is not possible to record expense head wise reversal. For example, rule 42, 43 reversal is done on gross level.</a:t>
            </a:r>
          </a:p>
          <a:p>
            <a:pPr marL="285750" indent="-285750">
              <a:buFont typeface="Arial" panose="020B0604020202020204" pitchFamily="34" charset="0"/>
              <a:buChar char="•"/>
            </a:pPr>
            <a:r>
              <a:rPr lang="en-IN" sz="2000" dirty="0">
                <a:solidFill>
                  <a:schemeClr val="accent1"/>
                </a:solidFill>
              </a:rPr>
              <a:t>Similarly, for rule 37 reversal, the nature of expense will have to be separately identified.</a:t>
            </a:r>
            <a:endParaRPr lang="en-US" sz="2000" dirty="0">
              <a:solidFill>
                <a:schemeClr val="accent1"/>
              </a:solidFill>
            </a:endParaRPr>
          </a:p>
        </p:txBody>
      </p:sp>
    </p:spTree>
    <p:extLst>
      <p:ext uri="{BB962C8B-B14F-4D97-AF65-F5344CB8AC3E}">
        <p14:creationId xmlns:p14="http://schemas.microsoft.com/office/powerpoint/2010/main" xmlns="" val="630420262"/>
      </p:ext>
    </p:extLst>
  </p:cSld>
  <p:clrMapOvr>
    <a:masterClrMapping/>
  </p:clrMapOvr>
  <p:transition>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F8DA1E53-3787-41EE-B0B9-1BEF8FBB36B1}"/>
              </a:ext>
            </a:extLst>
          </p:cNvPr>
          <p:cNvPicPr>
            <a:picLocks noGrp="1" noChangeAspect="1"/>
          </p:cNvPicPr>
          <p:nvPr>
            <p:ph sz="quarter" idx="1"/>
          </p:nvPr>
        </p:nvPicPr>
        <p:blipFill>
          <a:blip r:embed="rId2" cstate="print"/>
          <a:stretch>
            <a:fillRect/>
          </a:stretch>
        </p:blipFill>
        <p:spPr>
          <a:xfrm>
            <a:off x="547116" y="2828617"/>
            <a:ext cx="7886700" cy="2492478"/>
          </a:xfrm>
          <a:prstGeom prst="rect">
            <a:avLst/>
          </a:prstGeom>
        </p:spPr>
      </p:pic>
      <p:sp>
        <p:nvSpPr>
          <p:cNvPr id="4" name="Slide Number Placeholder 3">
            <a:extLst>
              <a:ext uri="{FF2B5EF4-FFF2-40B4-BE49-F238E27FC236}">
                <a16:creationId xmlns:a16="http://schemas.microsoft.com/office/drawing/2014/main" xmlns="" id="{7819898D-5130-4CBE-BF89-D5430CCD54FF}"/>
              </a:ext>
            </a:extLst>
          </p:cNvPr>
          <p:cNvSpPr>
            <a:spLocks noGrp="1"/>
          </p:cNvSpPr>
          <p:nvPr>
            <p:ph type="sldNum" sz="quarter" idx="15"/>
          </p:nvPr>
        </p:nvSpPr>
        <p:spPr/>
        <p:txBody>
          <a:bodyPr/>
          <a:lstStyle/>
          <a:p>
            <a:fld id="{0AF90783-203F-4A0B-94C9-A1FF1C2A050D}" type="slidenum">
              <a:rPr lang="en-IN" smtClean="0"/>
              <a:pPr/>
              <a:t>32</a:t>
            </a:fld>
            <a:endParaRPr lang="en-IN"/>
          </a:p>
        </p:txBody>
      </p:sp>
      <p:pic>
        <p:nvPicPr>
          <p:cNvPr id="6" name="Content Placeholder 4">
            <a:extLst>
              <a:ext uri="{FF2B5EF4-FFF2-40B4-BE49-F238E27FC236}">
                <a16:creationId xmlns:a16="http://schemas.microsoft.com/office/drawing/2014/main" xmlns="" id="{F59D3FA7-F2E9-4683-B5AD-A079B704055E}"/>
              </a:ext>
            </a:extLst>
          </p:cNvPr>
          <p:cNvPicPr>
            <a:picLocks noChangeAspect="1"/>
          </p:cNvPicPr>
          <p:nvPr/>
        </p:nvPicPr>
        <p:blipFill>
          <a:blip r:embed="rId3" cstate="print"/>
          <a:stretch>
            <a:fillRect/>
          </a:stretch>
        </p:blipFill>
        <p:spPr>
          <a:xfrm>
            <a:off x="547117" y="602742"/>
            <a:ext cx="7886699" cy="1305232"/>
          </a:xfrm>
          <a:prstGeom prst="rect">
            <a:avLst/>
          </a:prstGeom>
        </p:spPr>
      </p:pic>
    </p:spTree>
    <p:extLst>
      <p:ext uri="{BB962C8B-B14F-4D97-AF65-F5344CB8AC3E}">
        <p14:creationId xmlns:p14="http://schemas.microsoft.com/office/powerpoint/2010/main" xmlns="" val="1386209718"/>
      </p:ext>
    </p:extLst>
  </p:cSld>
  <p:clrMapOvr>
    <a:masterClrMapping/>
  </p:clrMapOvr>
  <p:transition>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CAE263A5-EF5C-4641-91C5-E3DD16C470DD}"/>
              </a:ext>
            </a:extLst>
          </p:cNvPr>
          <p:cNvPicPr>
            <a:picLocks noGrp="1" noChangeAspect="1"/>
          </p:cNvPicPr>
          <p:nvPr>
            <p:ph sz="quarter" idx="1"/>
          </p:nvPr>
        </p:nvPicPr>
        <p:blipFill>
          <a:blip r:embed="rId2" cstate="print"/>
          <a:stretch>
            <a:fillRect/>
          </a:stretch>
        </p:blipFill>
        <p:spPr>
          <a:xfrm>
            <a:off x="516195" y="147485"/>
            <a:ext cx="7999154" cy="4719484"/>
          </a:xfrm>
          <a:prstGeom prst="rect">
            <a:avLst/>
          </a:prstGeom>
        </p:spPr>
      </p:pic>
      <p:sp>
        <p:nvSpPr>
          <p:cNvPr id="4" name="Slide Number Placeholder 3">
            <a:extLst>
              <a:ext uri="{FF2B5EF4-FFF2-40B4-BE49-F238E27FC236}">
                <a16:creationId xmlns:a16="http://schemas.microsoft.com/office/drawing/2014/main" xmlns="" id="{23DF6078-732D-4D91-8BE1-039E7896E6BB}"/>
              </a:ext>
            </a:extLst>
          </p:cNvPr>
          <p:cNvSpPr>
            <a:spLocks noGrp="1"/>
          </p:cNvSpPr>
          <p:nvPr>
            <p:ph type="sldNum" sz="quarter" idx="15"/>
          </p:nvPr>
        </p:nvSpPr>
        <p:spPr/>
        <p:txBody>
          <a:bodyPr/>
          <a:lstStyle/>
          <a:p>
            <a:fld id="{0AF90783-203F-4A0B-94C9-A1FF1C2A050D}" type="slidenum">
              <a:rPr lang="en-IN" smtClean="0"/>
              <a:pPr/>
              <a:t>33</a:t>
            </a:fld>
            <a:endParaRPr lang="en-IN"/>
          </a:p>
        </p:txBody>
      </p:sp>
      <p:pic>
        <p:nvPicPr>
          <p:cNvPr id="6" name="Picture 5">
            <a:extLst>
              <a:ext uri="{FF2B5EF4-FFF2-40B4-BE49-F238E27FC236}">
                <a16:creationId xmlns:a16="http://schemas.microsoft.com/office/drawing/2014/main" xmlns="" id="{F1DA39C5-569E-41E3-895B-2D592EC38E07}"/>
              </a:ext>
            </a:extLst>
          </p:cNvPr>
          <p:cNvPicPr>
            <a:picLocks noChangeAspect="1"/>
          </p:cNvPicPr>
          <p:nvPr/>
        </p:nvPicPr>
        <p:blipFill>
          <a:blip r:embed="rId3" cstate="print"/>
          <a:stretch>
            <a:fillRect/>
          </a:stretch>
        </p:blipFill>
        <p:spPr>
          <a:xfrm>
            <a:off x="516195" y="4866968"/>
            <a:ext cx="7999155" cy="1656121"/>
          </a:xfrm>
          <a:prstGeom prst="rect">
            <a:avLst/>
          </a:prstGeom>
        </p:spPr>
      </p:pic>
    </p:spTree>
    <p:extLst>
      <p:ext uri="{BB962C8B-B14F-4D97-AF65-F5344CB8AC3E}">
        <p14:creationId xmlns:p14="http://schemas.microsoft.com/office/powerpoint/2010/main" xmlns="" val="1705301469"/>
      </p:ext>
    </p:extLst>
  </p:cSld>
  <p:clrMapOvr>
    <a:masterClrMapping/>
  </p:clrMapOvr>
  <p:transition>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C24BFD3-62B1-474C-992C-5F92EA46B18B}"/>
              </a:ext>
            </a:extLst>
          </p:cNvPr>
          <p:cNvSpPr>
            <a:spLocks noGrp="1"/>
          </p:cNvSpPr>
          <p:nvPr>
            <p:ph sz="quarter" idx="1"/>
          </p:nvPr>
        </p:nvSpPr>
        <p:spPr>
          <a:xfrm>
            <a:off x="457200" y="383458"/>
            <a:ext cx="7467600" cy="6090494"/>
          </a:xfrm>
        </p:spPr>
        <p:txBody>
          <a:bodyPr>
            <a:normAutofit/>
          </a:bodyPr>
          <a:lstStyle/>
          <a:p>
            <a:r>
              <a:rPr lang="en-IN" sz="2200" dirty="0">
                <a:solidFill>
                  <a:schemeClr val="accent1"/>
                </a:solidFill>
              </a:rPr>
              <a:t>Auditor may highlight the total taxes payable on the basis of un-reconciled differences</a:t>
            </a:r>
          </a:p>
          <a:p>
            <a:endParaRPr lang="en-IN" sz="2200" dirty="0">
              <a:solidFill>
                <a:schemeClr val="accent1"/>
              </a:solidFill>
            </a:endParaRPr>
          </a:p>
          <a:p>
            <a:r>
              <a:rPr lang="en-IN" sz="2200" dirty="0">
                <a:solidFill>
                  <a:schemeClr val="accent1"/>
                </a:solidFill>
              </a:rPr>
              <a:t>Further, any other demand which the auditor may come across may also be reported. </a:t>
            </a:r>
            <a:r>
              <a:rPr lang="en-IN" sz="2200" dirty="0" err="1">
                <a:solidFill>
                  <a:schemeClr val="accent1"/>
                </a:solidFill>
              </a:rPr>
              <a:t>Eg.</a:t>
            </a:r>
            <a:r>
              <a:rPr lang="en-IN" sz="2200" dirty="0">
                <a:solidFill>
                  <a:schemeClr val="accent1"/>
                </a:solidFill>
              </a:rPr>
              <a:t> Cross charge not made by Head Office.</a:t>
            </a:r>
          </a:p>
          <a:p>
            <a:pPr marL="0" indent="0">
              <a:buNone/>
            </a:pPr>
            <a:endParaRPr lang="en-IN" sz="2200" dirty="0">
              <a:solidFill>
                <a:schemeClr val="accent1"/>
              </a:solidFill>
            </a:endParaRPr>
          </a:p>
          <a:p>
            <a:r>
              <a:rPr lang="en-IN" sz="2200" dirty="0">
                <a:solidFill>
                  <a:schemeClr val="accent1"/>
                </a:solidFill>
              </a:rPr>
              <a:t>For example, reversal of credit not done for invoices on which payment is not made within 180 days.</a:t>
            </a:r>
          </a:p>
          <a:p>
            <a:endParaRPr lang="en-IN" sz="2200" dirty="0">
              <a:solidFill>
                <a:schemeClr val="accent1"/>
              </a:solidFill>
            </a:endParaRPr>
          </a:p>
          <a:p>
            <a:r>
              <a:rPr lang="en-IN" sz="2200" dirty="0">
                <a:solidFill>
                  <a:schemeClr val="accent1"/>
                </a:solidFill>
              </a:rPr>
              <a:t>Auditor may recommend payment of any outstanding demand on the basis of interpretation of law, or any judicial precedents.</a:t>
            </a:r>
          </a:p>
          <a:p>
            <a:endParaRPr lang="en-IN" sz="2200" dirty="0">
              <a:solidFill>
                <a:schemeClr val="accent1"/>
              </a:solidFill>
            </a:endParaRPr>
          </a:p>
          <a:p>
            <a:r>
              <a:rPr lang="en-IN" sz="2200" dirty="0">
                <a:solidFill>
                  <a:schemeClr val="accent1"/>
                </a:solidFill>
              </a:rPr>
              <a:t>Auditory may highlight any erroneous refund which has been granted to the assessee.</a:t>
            </a:r>
          </a:p>
        </p:txBody>
      </p:sp>
      <p:sp>
        <p:nvSpPr>
          <p:cNvPr id="4" name="Slide Number Placeholder 3">
            <a:extLst>
              <a:ext uri="{FF2B5EF4-FFF2-40B4-BE49-F238E27FC236}">
                <a16:creationId xmlns:a16="http://schemas.microsoft.com/office/drawing/2014/main" xmlns="" id="{0DCAC955-28C4-4A00-B296-1E89CF525298}"/>
              </a:ext>
            </a:extLst>
          </p:cNvPr>
          <p:cNvSpPr>
            <a:spLocks noGrp="1"/>
          </p:cNvSpPr>
          <p:nvPr>
            <p:ph type="sldNum" sz="quarter" idx="15"/>
          </p:nvPr>
        </p:nvSpPr>
        <p:spPr/>
        <p:txBody>
          <a:bodyPr/>
          <a:lstStyle/>
          <a:p>
            <a:fld id="{0AF90783-203F-4A0B-94C9-A1FF1C2A050D}" type="slidenum">
              <a:rPr lang="en-IN" smtClean="0"/>
              <a:pPr/>
              <a:t>34</a:t>
            </a:fld>
            <a:endParaRPr lang="en-IN"/>
          </a:p>
        </p:txBody>
      </p:sp>
    </p:spTree>
    <p:extLst>
      <p:ext uri="{BB962C8B-B14F-4D97-AF65-F5344CB8AC3E}">
        <p14:creationId xmlns:p14="http://schemas.microsoft.com/office/powerpoint/2010/main" xmlns="" val="3086503138"/>
      </p:ext>
    </p:extLst>
  </p:cSld>
  <p:clrMapOvr>
    <a:masterClrMapping/>
  </p:clrMapOvr>
  <p:transition>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EDBCD7-CE21-4D96-8448-25D790A1306C}"/>
              </a:ext>
            </a:extLst>
          </p:cNvPr>
          <p:cNvSpPr>
            <a:spLocks noGrp="1"/>
          </p:cNvSpPr>
          <p:nvPr>
            <p:ph type="title"/>
          </p:nvPr>
        </p:nvSpPr>
        <p:spPr/>
        <p:txBody>
          <a:bodyPr/>
          <a:lstStyle/>
          <a:p>
            <a:r>
              <a:rPr lang="en-US" sz="3600" b="1" dirty="0"/>
              <a:t>Part B- Certification</a:t>
            </a:r>
            <a:r>
              <a:rPr lang="en-US" sz="2400" b="1" dirty="0"/>
              <a:t/>
            </a:r>
            <a:br>
              <a:rPr lang="en-US" sz="2400" b="1" dirty="0"/>
            </a:br>
            <a:endParaRPr lang="en-US" dirty="0"/>
          </a:p>
        </p:txBody>
      </p:sp>
      <p:sp>
        <p:nvSpPr>
          <p:cNvPr id="3" name="Content Placeholder 2">
            <a:extLst>
              <a:ext uri="{FF2B5EF4-FFF2-40B4-BE49-F238E27FC236}">
                <a16:creationId xmlns:a16="http://schemas.microsoft.com/office/drawing/2014/main" xmlns="" id="{27DE943A-CEA1-4D54-B4AA-AF9C485A9F97}"/>
              </a:ext>
            </a:extLst>
          </p:cNvPr>
          <p:cNvSpPr>
            <a:spLocks noGrp="1"/>
          </p:cNvSpPr>
          <p:nvPr>
            <p:ph sz="quarter" idx="1"/>
          </p:nvPr>
        </p:nvSpPr>
        <p:spPr/>
        <p:txBody>
          <a:bodyPr/>
          <a:lstStyle/>
          <a:p>
            <a:endParaRPr lang="en-US" dirty="0"/>
          </a:p>
          <a:p>
            <a:r>
              <a:rPr lang="en-US" sz="2400" b="1" dirty="0"/>
              <a:t>Format – Type 1 -  Certification in cases where the reconciliation statement (FORM GSTR-9C) is drawn up by the person who had conducted the audit.</a:t>
            </a:r>
          </a:p>
          <a:p>
            <a:endParaRPr lang="en-US" sz="2400" b="1" dirty="0"/>
          </a:p>
          <a:p>
            <a:endParaRPr lang="en-US" sz="2400" b="1" dirty="0"/>
          </a:p>
          <a:p>
            <a:r>
              <a:rPr lang="en-US" sz="2400" b="1" dirty="0"/>
              <a:t>Format – Type 2 - Certification in cases where the reconciliation statement (FORM GSTR-9C) is drawn up by a person other than the person who had conducted the audit of the accounts.</a:t>
            </a:r>
          </a:p>
          <a:p>
            <a:endParaRPr lang="en-US" dirty="0"/>
          </a:p>
        </p:txBody>
      </p:sp>
      <p:sp>
        <p:nvSpPr>
          <p:cNvPr id="4" name="Slide Number Placeholder 3">
            <a:extLst>
              <a:ext uri="{FF2B5EF4-FFF2-40B4-BE49-F238E27FC236}">
                <a16:creationId xmlns:a16="http://schemas.microsoft.com/office/drawing/2014/main" xmlns="" id="{CB44953F-F95B-44A7-9D6A-8F168EE4AD62}"/>
              </a:ext>
            </a:extLst>
          </p:cNvPr>
          <p:cNvSpPr>
            <a:spLocks noGrp="1"/>
          </p:cNvSpPr>
          <p:nvPr>
            <p:ph type="sldNum" sz="quarter" idx="15"/>
          </p:nvPr>
        </p:nvSpPr>
        <p:spPr/>
        <p:txBody>
          <a:bodyPr/>
          <a:lstStyle/>
          <a:p>
            <a:fld id="{0AF90783-203F-4A0B-94C9-A1FF1C2A050D}" type="slidenum">
              <a:rPr lang="en-IN" smtClean="0"/>
              <a:pPr/>
              <a:t>35</a:t>
            </a:fld>
            <a:endParaRPr lang="en-IN"/>
          </a:p>
        </p:txBody>
      </p:sp>
    </p:spTree>
    <p:extLst>
      <p:ext uri="{BB962C8B-B14F-4D97-AF65-F5344CB8AC3E}">
        <p14:creationId xmlns:p14="http://schemas.microsoft.com/office/powerpoint/2010/main" xmlns="" val="180736335"/>
      </p:ext>
    </p:extLst>
  </p:cSld>
  <p:clrMapOvr>
    <a:masterClrMapping/>
  </p:clrMapOvr>
  <p:transition>
    <p:randomBar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ctrTitle"/>
          </p:nvPr>
        </p:nvSpPr>
        <p:spPr>
          <a:xfrm>
            <a:off x="2514600" y="457200"/>
            <a:ext cx="6172200" cy="609600"/>
          </a:xfrm>
        </p:spPr>
        <p:txBody>
          <a:bodyPr>
            <a:noAutofit/>
          </a:bodyPr>
          <a:lstStyle/>
          <a:p>
            <a:pPr algn="ctr" fontAlgn="auto">
              <a:spcAft>
                <a:spcPts val="0"/>
              </a:spcAft>
              <a:defRPr/>
            </a:pPr>
            <a:r>
              <a:rPr lang="en-US" sz="3000" b="1" u="sng" dirty="0">
                <a:solidFill>
                  <a:schemeClr val="tx1"/>
                </a:solidFill>
              </a:rPr>
              <a:t>THANK YOU</a:t>
            </a:r>
          </a:p>
        </p:txBody>
      </p:sp>
      <p:sp>
        <p:nvSpPr>
          <p:cNvPr id="90115" name="Rectangle 3"/>
          <p:cNvSpPr>
            <a:spLocks noGrp="1" noChangeArrowheads="1"/>
          </p:cNvSpPr>
          <p:nvPr>
            <p:ph type="subTitle" idx="1"/>
          </p:nvPr>
        </p:nvSpPr>
        <p:spPr>
          <a:xfrm>
            <a:off x="2362200" y="990600"/>
            <a:ext cx="6477000" cy="5562600"/>
          </a:xfrm>
        </p:spPr>
        <p:txBody>
          <a:bodyPr>
            <a:normAutofit/>
          </a:bodyPr>
          <a:lstStyle/>
          <a:p>
            <a:pPr marL="265113" indent="-265113" algn="ctr">
              <a:lnSpc>
                <a:spcPct val="90000"/>
              </a:lnSpc>
              <a:buFont typeface="Wingdings" pitchFamily="2" charset="2"/>
              <a:buNone/>
            </a:pPr>
            <a:endParaRPr lang="en-US" sz="2400" dirty="0">
              <a:solidFill>
                <a:schemeClr val="tx1"/>
              </a:solidFill>
              <a:latin typeface="+mj-lt"/>
            </a:endParaRPr>
          </a:p>
          <a:p>
            <a:pPr marL="265113" indent="-265113" algn="ctr">
              <a:lnSpc>
                <a:spcPct val="90000"/>
              </a:lnSpc>
              <a:spcBef>
                <a:spcPct val="0"/>
              </a:spcBef>
              <a:defRPr/>
            </a:pPr>
            <a:r>
              <a:rPr lang="en-US" sz="2400" dirty="0">
                <a:solidFill>
                  <a:schemeClr val="tx1"/>
                </a:solidFill>
                <a:latin typeface="+mj-lt"/>
                <a:ea typeface="+mj-ea"/>
                <a:cs typeface="+mj-cs"/>
              </a:rPr>
              <a:t>Presented by</a:t>
            </a:r>
          </a:p>
          <a:p>
            <a:pPr marL="265113" indent="-265113" algn="ctr">
              <a:lnSpc>
                <a:spcPct val="90000"/>
              </a:lnSpc>
              <a:spcBef>
                <a:spcPct val="0"/>
              </a:spcBef>
              <a:defRPr/>
            </a:pPr>
            <a:r>
              <a:rPr lang="en-US" sz="2400" dirty="0">
                <a:solidFill>
                  <a:schemeClr val="tx1"/>
                </a:solidFill>
                <a:latin typeface="+mj-lt"/>
                <a:ea typeface="+mj-ea"/>
                <a:cs typeface="+mj-cs"/>
              </a:rPr>
              <a:t>	CA Manoj Chauhan </a:t>
            </a:r>
          </a:p>
          <a:p>
            <a:pPr marL="265113" indent="-265113" algn="ctr">
              <a:lnSpc>
                <a:spcPct val="90000"/>
              </a:lnSpc>
              <a:spcBef>
                <a:spcPct val="0"/>
              </a:spcBef>
              <a:defRPr/>
            </a:pPr>
            <a:endParaRPr lang="en-US" sz="2400" dirty="0">
              <a:solidFill>
                <a:schemeClr val="tx1"/>
              </a:solidFill>
              <a:latin typeface="+mj-lt"/>
              <a:ea typeface="+mj-ea"/>
              <a:cs typeface="+mj-cs"/>
            </a:endParaRPr>
          </a:p>
          <a:p>
            <a:pPr marL="265113" indent="-265113" algn="ctr">
              <a:lnSpc>
                <a:spcPct val="90000"/>
              </a:lnSpc>
              <a:spcBef>
                <a:spcPct val="0"/>
              </a:spcBef>
              <a:defRPr/>
            </a:pPr>
            <a:endParaRPr lang="en-US" sz="2400" b="1" dirty="0">
              <a:solidFill>
                <a:schemeClr val="tx1"/>
              </a:solidFill>
              <a:latin typeface="+mj-lt"/>
              <a:ea typeface="+mj-ea"/>
              <a:cs typeface="+mj-cs"/>
            </a:endParaRPr>
          </a:p>
          <a:p>
            <a:pPr marL="265113" indent="-265113" algn="ctr">
              <a:lnSpc>
                <a:spcPct val="90000"/>
              </a:lnSpc>
              <a:spcBef>
                <a:spcPct val="0"/>
              </a:spcBef>
              <a:defRPr/>
            </a:pPr>
            <a:endParaRPr lang="en-US" sz="2400" b="1" dirty="0">
              <a:solidFill>
                <a:schemeClr val="tx1"/>
              </a:solidFill>
              <a:latin typeface="+mj-lt"/>
              <a:ea typeface="+mj-ea"/>
              <a:cs typeface="+mj-cs"/>
            </a:endParaRPr>
          </a:p>
          <a:p>
            <a:pPr marL="265113" indent="-265113" algn="ctr">
              <a:lnSpc>
                <a:spcPct val="90000"/>
              </a:lnSpc>
              <a:spcBef>
                <a:spcPct val="0"/>
              </a:spcBef>
              <a:defRPr/>
            </a:pPr>
            <a:r>
              <a:rPr lang="en-US" sz="2400" b="1" dirty="0">
                <a:solidFill>
                  <a:schemeClr val="tx1"/>
                </a:solidFill>
                <a:latin typeface="+mj-lt"/>
                <a:ea typeface="+mj-ea"/>
                <a:cs typeface="+mj-cs"/>
              </a:rPr>
              <a:t>S. S. Gupta</a:t>
            </a:r>
          </a:p>
          <a:p>
            <a:pPr marL="265113" indent="-265113" algn="ctr">
              <a:lnSpc>
                <a:spcPct val="90000"/>
              </a:lnSpc>
              <a:spcBef>
                <a:spcPct val="0"/>
              </a:spcBef>
              <a:defRPr/>
            </a:pPr>
            <a:r>
              <a:rPr lang="en-US" sz="2400" b="1" dirty="0">
                <a:solidFill>
                  <a:schemeClr val="tx1"/>
                </a:solidFill>
                <a:latin typeface="+mj-lt"/>
                <a:ea typeface="+mj-ea"/>
                <a:cs typeface="+mj-cs"/>
              </a:rPr>
              <a:t>		Chartered Accountant</a:t>
            </a:r>
            <a:endParaRPr lang="en-US" sz="2400" dirty="0">
              <a:solidFill>
                <a:schemeClr val="tx2">
                  <a:lumMod val="75000"/>
                </a:schemeClr>
              </a:solidFill>
              <a:latin typeface="+mj-lt"/>
            </a:endParaRPr>
          </a:p>
          <a:p>
            <a:pPr marL="265113" indent="-265113" algn="ctr">
              <a:lnSpc>
                <a:spcPct val="90000"/>
              </a:lnSpc>
              <a:buFont typeface="Wingdings" pitchFamily="2" charset="2"/>
              <a:buNone/>
            </a:pPr>
            <a:r>
              <a:rPr lang="en-US" sz="2400" dirty="0">
                <a:solidFill>
                  <a:schemeClr val="tx2">
                    <a:lumMod val="75000"/>
                  </a:schemeClr>
                </a:solidFill>
                <a:latin typeface="+mj-lt"/>
              </a:rPr>
              <a:t>		1009-1015, 10</a:t>
            </a:r>
            <a:r>
              <a:rPr lang="en-US" sz="2400" baseline="30000" dirty="0">
                <a:solidFill>
                  <a:schemeClr val="tx2">
                    <a:lumMod val="75000"/>
                  </a:schemeClr>
                </a:solidFill>
                <a:latin typeface="+mj-lt"/>
              </a:rPr>
              <a:t>th</a:t>
            </a:r>
            <a:r>
              <a:rPr lang="en-US" sz="2400" dirty="0">
                <a:solidFill>
                  <a:schemeClr val="tx2">
                    <a:lumMod val="75000"/>
                  </a:schemeClr>
                </a:solidFill>
                <a:latin typeface="+mj-lt"/>
              </a:rPr>
              <a:t> Floor, Topiwala Centre,</a:t>
            </a:r>
          </a:p>
          <a:p>
            <a:pPr marL="265113" indent="-265113" algn="ctr">
              <a:lnSpc>
                <a:spcPct val="90000"/>
              </a:lnSpc>
              <a:buFont typeface="Wingdings" pitchFamily="2" charset="2"/>
              <a:buNone/>
            </a:pPr>
            <a:r>
              <a:rPr lang="en-US" sz="2400" dirty="0">
                <a:solidFill>
                  <a:schemeClr val="tx2">
                    <a:lumMod val="75000"/>
                  </a:schemeClr>
                </a:solidFill>
                <a:latin typeface="+mj-lt"/>
              </a:rPr>
              <a:t>	</a:t>
            </a:r>
            <a:r>
              <a:rPr lang="en-US" sz="2400" dirty="0" err="1">
                <a:solidFill>
                  <a:schemeClr val="tx2">
                    <a:lumMod val="75000"/>
                  </a:schemeClr>
                </a:solidFill>
                <a:latin typeface="+mj-lt"/>
              </a:rPr>
              <a:t>Topiwala</a:t>
            </a:r>
            <a:r>
              <a:rPr lang="en-US" sz="2400" dirty="0">
                <a:solidFill>
                  <a:schemeClr val="tx2">
                    <a:lumMod val="75000"/>
                  </a:schemeClr>
                </a:solidFill>
                <a:latin typeface="+mj-lt"/>
              </a:rPr>
              <a:t> Theatre Compound,</a:t>
            </a:r>
          </a:p>
          <a:p>
            <a:pPr marL="265113" indent="-265113" algn="ctr">
              <a:lnSpc>
                <a:spcPct val="90000"/>
              </a:lnSpc>
              <a:buFont typeface="Wingdings" pitchFamily="2" charset="2"/>
              <a:buNone/>
            </a:pPr>
            <a:r>
              <a:rPr lang="en-US" sz="2400" dirty="0">
                <a:solidFill>
                  <a:schemeClr val="tx2">
                    <a:lumMod val="75000"/>
                  </a:schemeClr>
                </a:solidFill>
                <a:latin typeface="+mj-lt"/>
              </a:rPr>
              <a:t>	Near Goregaon Station,</a:t>
            </a:r>
          </a:p>
          <a:p>
            <a:pPr marL="265113" indent="-265113" algn="ctr">
              <a:lnSpc>
                <a:spcPct val="90000"/>
              </a:lnSpc>
              <a:buFont typeface="Wingdings" pitchFamily="2" charset="2"/>
              <a:buNone/>
            </a:pPr>
            <a:r>
              <a:rPr lang="en-US" sz="2400" dirty="0">
                <a:solidFill>
                  <a:schemeClr val="tx2">
                    <a:lumMod val="75000"/>
                  </a:schemeClr>
                </a:solidFill>
                <a:latin typeface="+mj-lt"/>
              </a:rPr>
              <a:t>	</a:t>
            </a:r>
            <a:r>
              <a:rPr lang="en-US" sz="2400" dirty="0" err="1">
                <a:solidFill>
                  <a:schemeClr val="tx2">
                    <a:lumMod val="75000"/>
                  </a:schemeClr>
                </a:solidFill>
                <a:latin typeface="+mj-lt"/>
              </a:rPr>
              <a:t>Goregaon</a:t>
            </a:r>
            <a:r>
              <a:rPr lang="en-US" sz="2400" dirty="0">
                <a:solidFill>
                  <a:schemeClr val="tx2">
                    <a:lumMod val="75000"/>
                  </a:schemeClr>
                </a:solidFill>
                <a:latin typeface="+mj-lt"/>
              </a:rPr>
              <a:t> (W), Mumbai 400 062</a:t>
            </a:r>
          </a:p>
          <a:p>
            <a:pPr marL="265113" indent="-265113" algn="ctr">
              <a:lnSpc>
                <a:spcPct val="90000"/>
              </a:lnSpc>
              <a:buFont typeface="Wingdings" pitchFamily="2" charset="2"/>
              <a:buNone/>
            </a:pPr>
            <a:r>
              <a:rPr lang="en-US" sz="2400" dirty="0">
                <a:solidFill>
                  <a:schemeClr val="tx2">
                    <a:lumMod val="75000"/>
                  </a:schemeClr>
                </a:solidFill>
                <a:latin typeface="+mj-lt"/>
              </a:rPr>
              <a:t>	E-mail ID : manoj@ssgupta.in</a:t>
            </a:r>
          </a:p>
          <a:p>
            <a:pPr marL="265113" indent="-265113" algn="ctr">
              <a:lnSpc>
                <a:spcPct val="90000"/>
              </a:lnSpc>
              <a:buFont typeface="Wingdings" pitchFamily="2" charset="2"/>
              <a:buNone/>
            </a:pPr>
            <a:r>
              <a:rPr lang="en-US" sz="2400" dirty="0">
                <a:solidFill>
                  <a:schemeClr val="tx2">
                    <a:lumMod val="75000"/>
                  </a:schemeClr>
                </a:solidFill>
                <a:latin typeface="+mj-lt"/>
              </a:rPr>
              <a:t>	Ph : 28761424 / 287560161.</a:t>
            </a:r>
          </a:p>
        </p:txBody>
      </p:sp>
      <p:sp>
        <p:nvSpPr>
          <p:cNvPr id="4" name="Slide Number Placeholder 3"/>
          <p:cNvSpPr>
            <a:spLocks noGrp="1"/>
          </p:cNvSpPr>
          <p:nvPr>
            <p:ph type="sldNum" sz="quarter" idx="12"/>
          </p:nvPr>
        </p:nvSpPr>
        <p:spPr>
          <a:xfrm>
            <a:off x="1295400" y="4953000"/>
            <a:ext cx="609600" cy="517524"/>
          </a:xfrm>
          <a:prstGeom prst="rect">
            <a:avLst/>
          </a:prstGeom>
        </p:spPr>
        <p:txBody>
          <a:bodyPr>
            <a:normAutofit/>
          </a:bodyPr>
          <a:lstStyle/>
          <a:p>
            <a:pPr>
              <a:defRPr/>
            </a:pPr>
            <a:fld id="{1C81B983-8D86-44C2-AC9C-6BC120F166A0}" type="slidenum">
              <a:rPr lang="en-US" sz="1800">
                <a:solidFill>
                  <a:schemeClr val="bg1"/>
                </a:solidFill>
              </a:rPr>
              <a:pPr>
                <a:defRPr/>
              </a:pPr>
              <a:t>36</a:t>
            </a:fld>
            <a:endParaRPr lang="en-US" sz="1800" dirty="0">
              <a:solidFill>
                <a:schemeClr val="bg1"/>
              </a:solidFill>
            </a:endParaRPr>
          </a:p>
        </p:txBody>
      </p:sp>
    </p:spTree>
  </p:cSld>
  <p:clrMapOvr>
    <a:masterClrMapping/>
  </p:clrMapOvr>
  <p:transition>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4EEB9D-4ED0-4C54-929F-1978393ECC56}"/>
              </a:ext>
            </a:extLst>
          </p:cNvPr>
          <p:cNvSpPr>
            <a:spLocks noGrp="1"/>
          </p:cNvSpPr>
          <p:nvPr>
            <p:ph type="title"/>
          </p:nvPr>
        </p:nvSpPr>
        <p:spPr>
          <a:xfrm>
            <a:off x="457200" y="274638"/>
            <a:ext cx="7467600" cy="593109"/>
          </a:xfrm>
        </p:spPr>
        <p:txBody>
          <a:bodyPr>
            <a:normAutofit/>
          </a:bodyPr>
          <a:lstStyle/>
          <a:p>
            <a:pPr algn="ctr"/>
            <a:r>
              <a:rPr lang="en-IN" sz="3200" b="1" dirty="0">
                <a:solidFill>
                  <a:schemeClr val="tx1"/>
                </a:solidFill>
              </a:rPr>
              <a:t>GST AUDIT</a:t>
            </a:r>
            <a:endParaRPr lang="en-IN" sz="2800" dirty="0"/>
          </a:p>
        </p:txBody>
      </p:sp>
      <p:sp>
        <p:nvSpPr>
          <p:cNvPr id="3" name="Content Placeholder 2">
            <a:extLst>
              <a:ext uri="{FF2B5EF4-FFF2-40B4-BE49-F238E27FC236}">
                <a16:creationId xmlns:a16="http://schemas.microsoft.com/office/drawing/2014/main" xmlns="" id="{9187E735-1E6B-4501-A18A-D46A5DB48E29}"/>
              </a:ext>
            </a:extLst>
          </p:cNvPr>
          <p:cNvSpPr>
            <a:spLocks noGrp="1"/>
          </p:cNvSpPr>
          <p:nvPr>
            <p:ph sz="quarter" idx="1"/>
          </p:nvPr>
        </p:nvSpPr>
        <p:spPr>
          <a:xfrm>
            <a:off x="457200" y="951722"/>
            <a:ext cx="7467600" cy="5522230"/>
          </a:xfrm>
        </p:spPr>
        <p:txBody>
          <a:bodyPr>
            <a:normAutofit fontScale="92500" lnSpcReduction="10000"/>
          </a:bodyPr>
          <a:lstStyle/>
          <a:p>
            <a:pPr marL="0" indent="0" algn="just">
              <a:buNone/>
            </a:pPr>
            <a:r>
              <a:rPr lang="en-US" dirty="0"/>
              <a:t>Section 35 (5) of CGST Act r/w rule 80 of CGST Rules provides that every registered person whose </a:t>
            </a:r>
            <a:r>
              <a:rPr lang="en-US" b="1" u="sng" dirty="0"/>
              <a:t>aggregate turnover </a:t>
            </a:r>
            <a:r>
              <a:rPr lang="en-US" dirty="0"/>
              <a:t>during </a:t>
            </a:r>
            <a:r>
              <a:rPr lang="en-US" b="1" u="sng" dirty="0"/>
              <a:t>a financial year exceeds Rs. 2 crore </a:t>
            </a:r>
            <a:r>
              <a:rPr lang="en-US" dirty="0"/>
              <a:t>is required to get its accounts audited by a Chartered Accountant or Cost Accountant.</a:t>
            </a:r>
          </a:p>
          <a:p>
            <a:pPr marL="0" indent="0" algn="just">
              <a:buNone/>
            </a:pPr>
            <a:endParaRPr lang="en-US" dirty="0"/>
          </a:p>
          <a:p>
            <a:pPr marL="0" indent="0" algn="just">
              <a:buNone/>
            </a:pPr>
            <a:r>
              <a:rPr lang="en-US" dirty="0"/>
              <a:t>GST Audit not mandatory if books are audited by CAG.</a:t>
            </a:r>
          </a:p>
          <a:p>
            <a:pPr marL="0" indent="0" algn="just">
              <a:buNone/>
            </a:pPr>
            <a:endParaRPr lang="en-US" dirty="0"/>
          </a:p>
          <a:p>
            <a:pPr marL="0" indent="0" algn="just">
              <a:buNone/>
            </a:pPr>
            <a:r>
              <a:rPr lang="en-US" dirty="0"/>
              <a:t>The audit report  is to be filed along with the following documents:</a:t>
            </a:r>
          </a:p>
          <a:p>
            <a:pPr algn="just"/>
            <a:r>
              <a:rPr lang="en-US" dirty="0"/>
              <a:t>Copy of Audited annual accounts;</a:t>
            </a:r>
          </a:p>
          <a:p>
            <a:pPr algn="just"/>
            <a:r>
              <a:rPr lang="en-US" dirty="0"/>
              <a:t>Reconciliation Statement prescribed under section 44(2); and</a:t>
            </a:r>
          </a:p>
          <a:p>
            <a:pPr algn="just"/>
            <a:r>
              <a:rPr lang="en-US" dirty="0"/>
              <a:t>Such other particulars as may be prescribed</a:t>
            </a:r>
          </a:p>
          <a:p>
            <a:pPr algn="just"/>
            <a:endParaRPr lang="en-US" dirty="0"/>
          </a:p>
          <a:p>
            <a:pPr marL="0" indent="0" algn="just">
              <a:buNone/>
            </a:pPr>
            <a:r>
              <a:rPr lang="en-US" dirty="0"/>
              <a:t>Section2 (6) defines “aggregate turnover” which is as follows:</a:t>
            </a:r>
          </a:p>
          <a:p>
            <a:pPr marL="0" indent="0" algn="just">
              <a:buNone/>
            </a:pPr>
            <a:endParaRPr lang="en-US" dirty="0"/>
          </a:p>
          <a:p>
            <a:pPr algn="just"/>
            <a:r>
              <a:rPr lang="en-US" i="1" dirty="0"/>
              <a:t>(6) “aggregate turnover” means the aggregate value of all taxable supplies (excluding the value of inward supplies on which tax is payable by a person on reverse charge basis), exempt supplies, exports of goods or services or both and inter-State supplies of persons having the same Permanent Account Number, to be computed on all India basis but excludes central tax, State tax, Union territory tax, integrated tax and </a:t>
            </a:r>
            <a:r>
              <a:rPr lang="en-US" i="1" dirty="0" err="1"/>
              <a:t>cess</a:t>
            </a:r>
            <a:r>
              <a:rPr lang="en-US" i="1" dirty="0"/>
              <a:t>;</a:t>
            </a:r>
          </a:p>
          <a:p>
            <a:pPr algn="just"/>
            <a:endParaRPr lang="en-US" i="1" dirty="0"/>
          </a:p>
        </p:txBody>
      </p:sp>
      <p:sp>
        <p:nvSpPr>
          <p:cNvPr id="4" name="Slide Number Placeholder 3">
            <a:extLst>
              <a:ext uri="{FF2B5EF4-FFF2-40B4-BE49-F238E27FC236}">
                <a16:creationId xmlns:a16="http://schemas.microsoft.com/office/drawing/2014/main" xmlns="" id="{0BC0D2AE-7508-4F98-BB5B-C6F0AE5CAEDE}"/>
              </a:ext>
            </a:extLst>
          </p:cNvPr>
          <p:cNvSpPr>
            <a:spLocks noGrp="1"/>
          </p:cNvSpPr>
          <p:nvPr>
            <p:ph type="sldNum" sz="quarter" idx="15"/>
          </p:nvPr>
        </p:nvSpPr>
        <p:spPr/>
        <p:txBody>
          <a:bodyPr/>
          <a:lstStyle/>
          <a:p>
            <a:fld id="{0AF90783-203F-4A0B-94C9-A1FF1C2A050D}" type="slidenum">
              <a:rPr lang="en-IN" smtClean="0"/>
              <a:pPr/>
              <a:t>4</a:t>
            </a:fld>
            <a:endParaRPr lang="en-IN"/>
          </a:p>
        </p:txBody>
      </p:sp>
    </p:spTree>
    <p:extLst>
      <p:ext uri="{BB962C8B-B14F-4D97-AF65-F5344CB8AC3E}">
        <p14:creationId xmlns:p14="http://schemas.microsoft.com/office/powerpoint/2010/main" xmlns="" val="1378243605"/>
      </p:ext>
    </p:extLst>
  </p:cSld>
  <p:clrMapOvr>
    <a:masterClrMapping/>
  </p:clrMapOvr>
  <p:transition>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187E735-1E6B-4501-A18A-D46A5DB48E29}"/>
              </a:ext>
            </a:extLst>
          </p:cNvPr>
          <p:cNvSpPr>
            <a:spLocks noGrp="1"/>
          </p:cNvSpPr>
          <p:nvPr>
            <p:ph sz="quarter" idx="1"/>
          </p:nvPr>
        </p:nvSpPr>
        <p:spPr>
          <a:xfrm>
            <a:off x="457200" y="324465"/>
            <a:ext cx="7467600" cy="6149487"/>
          </a:xfrm>
        </p:spPr>
        <p:txBody>
          <a:bodyPr>
            <a:normAutofit/>
          </a:bodyPr>
          <a:lstStyle/>
          <a:p>
            <a:pPr marL="0" indent="0" algn="just">
              <a:buNone/>
            </a:pPr>
            <a:r>
              <a:rPr lang="en-US" dirty="0"/>
              <a:t> </a:t>
            </a:r>
            <a:r>
              <a:rPr lang="en-US" b="1" dirty="0"/>
              <a:t>AGGREGATE TURNOVER TO BE COMPUTED AS UNDER:</a:t>
            </a:r>
          </a:p>
          <a:p>
            <a:pPr algn="just"/>
            <a:r>
              <a:rPr lang="en-US" dirty="0"/>
              <a:t>Turnover to be computed PAN wise at all India level and not registration wise;</a:t>
            </a:r>
          </a:p>
          <a:p>
            <a:pPr algn="just"/>
            <a:r>
              <a:rPr lang="en-US" dirty="0"/>
              <a:t>Value of taxable supplies (normal supplies, deemed supplies such as branch transfers, cross charge);</a:t>
            </a:r>
          </a:p>
          <a:p>
            <a:pPr algn="just"/>
            <a:r>
              <a:rPr lang="en-US" dirty="0"/>
              <a:t>Value of exempt supplies and non taxable supply;</a:t>
            </a:r>
          </a:p>
          <a:p>
            <a:pPr algn="just"/>
            <a:r>
              <a:rPr lang="en-US" dirty="0"/>
              <a:t>Value of export of goods and services;</a:t>
            </a:r>
          </a:p>
          <a:p>
            <a:pPr algn="just"/>
            <a:r>
              <a:rPr lang="en-US" dirty="0"/>
              <a:t>The tax amount i.e. CGST, SGST or IGST shall be excluded for the turnover limit of Rs. 2 crores.</a:t>
            </a:r>
          </a:p>
          <a:p>
            <a:pPr algn="just"/>
            <a:r>
              <a:rPr lang="en-US" b="1" dirty="0"/>
              <a:t>Example:</a:t>
            </a:r>
          </a:p>
          <a:p>
            <a:pPr algn="just"/>
            <a:endParaRPr lang="en-IN" dirty="0"/>
          </a:p>
        </p:txBody>
      </p:sp>
      <p:sp>
        <p:nvSpPr>
          <p:cNvPr id="4" name="Slide Number Placeholder 3">
            <a:extLst>
              <a:ext uri="{FF2B5EF4-FFF2-40B4-BE49-F238E27FC236}">
                <a16:creationId xmlns:a16="http://schemas.microsoft.com/office/drawing/2014/main" xmlns="" id="{0BC0D2AE-7508-4F98-BB5B-C6F0AE5CAEDE}"/>
              </a:ext>
            </a:extLst>
          </p:cNvPr>
          <p:cNvSpPr>
            <a:spLocks noGrp="1"/>
          </p:cNvSpPr>
          <p:nvPr>
            <p:ph type="sldNum" sz="quarter" idx="15"/>
          </p:nvPr>
        </p:nvSpPr>
        <p:spPr/>
        <p:txBody>
          <a:bodyPr/>
          <a:lstStyle/>
          <a:p>
            <a:fld id="{0AF90783-203F-4A0B-94C9-A1FF1C2A050D}" type="slidenum">
              <a:rPr lang="en-IN" smtClean="0"/>
              <a:pPr/>
              <a:t>5</a:t>
            </a:fld>
            <a:endParaRPr lang="en-IN"/>
          </a:p>
        </p:txBody>
      </p:sp>
      <p:graphicFrame>
        <p:nvGraphicFramePr>
          <p:cNvPr id="2" name="Table 1">
            <a:extLst>
              <a:ext uri="{FF2B5EF4-FFF2-40B4-BE49-F238E27FC236}">
                <a16:creationId xmlns:a16="http://schemas.microsoft.com/office/drawing/2014/main" xmlns="" id="{051F1D9F-ADB9-47DE-91DA-D09D75F717E3}"/>
              </a:ext>
            </a:extLst>
          </p:cNvPr>
          <p:cNvGraphicFramePr>
            <a:graphicFrameLocks noGrp="1"/>
          </p:cNvGraphicFramePr>
          <p:nvPr>
            <p:extLst>
              <p:ext uri="{D42A27DB-BD31-4B8C-83A1-F6EECF244321}">
                <p14:modId xmlns:p14="http://schemas.microsoft.com/office/powerpoint/2010/main" xmlns="" val="4267463574"/>
              </p:ext>
            </p:extLst>
          </p:nvPr>
        </p:nvGraphicFramePr>
        <p:xfrm>
          <a:off x="633046" y="3886982"/>
          <a:ext cx="7061980" cy="2344388"/>
        </p:xfrm>
        <a:graphic>
          <a:graphicData uri="http://schemas.openxmlformats.org/drawingml/2006/table">
            <a:tbl>
              <a:tblPr firstRow="1" bandRow="1">
                <a:tableStyleId>{5C22544A-7EE6-4342-B048-85BDC9FD1C3A}</a:tableStyleId>
              </a:tblPr>
              <a:tblGrid>
                <a:gridCol w="731520">
                  <a:extLst>
                    <a:ext uri="{9D8B030D-6E8A-4147-A177-3AD203B41FA5}">
                      <a16:colId xmlns:a16="http://schemas.microsoft.com/office/drawing/2014/main" xmlns="" val="2114772307"/>
                    </a:ext>
                  </a:extLst>
                </a:gridCol>
                <a:gridCol w="2799470">
                  <a:extLst>
                    <a:ext uri="{9D8B030D-6E8A-4147-A177-3AD203B41FA5}">
                      <a16:colId xmlns:a16="http://schemas.microsoft.com/office/drawing/2014/main" xmlns="" val="990837444"/>
                    </a:ext>
                  </a:extLst>
                </a:gridCol>
                <a:gridCol w="1765495">
                  <a:extLst>
                    <a:ext uri="{9D8B030D-6E8A-4147-A177-3AD203B41FA5}">
                      <a16:colId xmlns:a16="http://schemas.microsoft.com/office/drawing/2014/main" xmlns="" val="3277416390"/>
                    </a:ext>
                  </a:extLst>
                </a:gridCol>
                <a:gridCol w="1765495">
                  <a:extLst>
                    <a:ext uri="{9D8B030D-6E8A-4147-A177-3AD203B41FA5}">
                      <a16:colId xmlns:a16="http://schemas.microsoft.com/office/drawing/2014/main" xmlns="" val="4294473452"/>
                    </a:ext>
                  </a:extLst>
                </a:gridCol>
              </a:tblGrid>
              <a:tr h="417080">
                <a:tc>
                  <a:txBody>
                    <a:bodyPr/>
                    <a:lstStyle/>
                    <a:p>
                      <a:r>
                        <a:rPr lang="en-US" dirty="0"/>
                        <a:t>Sr. No.</a:t>
                      </a:r>
                    </a:p>
                  </a:txBody>
                  <a:tcPr/>
                </a:tc>
                <a:tc>
                  <a:txBody>
                    <a:bodyPr/>
                    <a:lstStyle/>
                    <a:p>
                      <a:r>
                        <a:rPr lang="en-US" dirty="0"/>
                        <a:t>Type of Supply</a:t>
                      </a:r>
                    </a:p>
                  </a:txBody>
                  <a:tcPr/>
                </a:tc>
                <a:tc>
                  <a:txBody>
                    <a:bodyPr/>
                    <a:lstStyle/>
                    <a:p>
                      <a:r>
                        <a:rPr lang="en-US" dirty="0" err="1"/>
                        <a:t>Mah</a:t>
                      </a:r>
                      <a:r>
                        <a:rPr lang="en-US" dirty="0"/>
                        <a:t>.</a:t>
                      </a:r>
                    </a:p>
                    <a:p>
                      <a:r>
                        <a:rPr lang="en-US" dirty="0"/>
                        <a:t>(Turnover in Rs.)</a:t>
                      </a:r>
                    </a:p>
                  </a:txBody>
                  <a:tcPr/>
                </a:tc>
                <a:tc>
                  <a:txBody>
                    <a:bodyPr/>
                    <a:lstStyle/>
                    <a:p>
                      <a:r>
                        <a:rPr lang="en-US" dirty="0" err="1"/>
                        <a:t>Guj</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(Turnover in Rs.)</a:t>
                      </a:r>
                    </a:p>
                  </a:txBody>
                  <a:tcPr/>
                </a:tc>
                <a:extLst>
                  <a:ext uri="{0D108BD9-81ED-4DB2-BD59-A6C34878D82A}">
                    <a16:rowId xmlns:a16="http://schemas.microsoft.com/office/drawing/2014/main" xmlns="" val="828348741"/>
                  </a:ext>
                </a:extLst>
              </a:tr>
              <a:tr h="417080">
                <a:tc>
                  <a:txBody>
                    <a:bodyPr/>
                    <a:lstStyle/>
                    <a:p>
                      <a:r>
                        <a:rPr lang="en-US" dirty="0"/>
                        <a:t>1</a:t>
                      </a:r>
                    </a:p>
                  </a:txBody>
                  <a:tcPr/>
                </a:tc>
                <a:tc>
                  <a:txBody>
                    <a:bodyPr/>
                    <a:lstStyle/>
                    <a:p>
                      <a:r>
                        <a:rPr lang="en-US" dirty="0"/>
                        <a:t>Value of Taxable </a:t>
                      </a:r>
                    </a:p>
                  </a:txBody>
                  <a:tcPr/>
                </a:tc>
                <a:tc>
                  <a:txBody>
                    <a:bodyPr/>
                    <a:lstStyle/>
                    <a:p>
                      <a:r>
                        <a:rPr lang="en-US" dirty="0"/>
                        <a:t>1.50 </a:t>
                      </a:r>
                      <a:r>
                        <a:rPr lang="en-US" dirty="0" err="1"/>
                        <a:t>crs</a:t>
                      </a:r>
                      <a:endParaRPr lang="en-US" dirty="0"/>
                    </a:p>
                  </a:txBody>
                  <a:tcPr/>
                </a:tc>
                <a:tc>
                  <a:txBody>
                    <a:bodyPr/>
                    <a:lstStyle/>
                    <a:p>
                      <a:r>
                        <a:rPr lang="en-US" dirty="0"/>
                        <a:t>0.90 </a:t>
                      </a:r>
                      <a:r>
                        <a:rPr lang="en-US" dirty="0" err="1"/>
                        <a:t>crs</a:t>
                      </a:r>
                      <a:endParaRPr lang="en-US" dirty="0"/>
                    </a:p>
                  </a:txBody>
                  <a:tcPr/>
                </a:tc>
                <a:extLst>
                  <a:ext uri="{0D108BD9-81ED-4DB2-BD59-A6C34878D82A}">
                    <a16:rowId xmlns:a16="http://schemas.microsoft.com/office/drawing/2014/main" xmlns="" val="3210372409"/>
                  </a:ext>
                </a:extLst>
              </a:tr>
              <a:tr h="595828">
                <a:tc>
                  <a:txBody>
                    <a:bodyPr/>
                    <a:lstStyle/>
                    <a:p>
                      <a:r>
                        <a:rPr lang="en-US" dirty="0"/>
                        <a:t>2</a:t>
                      </a:r>
                    </a:p>
                  </a:txBody>
                  <a:tcPr/>
                </a:tc>
                <a:tc>
                  <a:txBody>
                    <a:bodyPr/>
                    <a:lstStyle/>
                    <a:p>
                      <a:r>
                        <a:rPr lang="en-US" dirty="0"/>
                        <a:t>Value of Exempt Supply</a:t>
                      </a:r>
                    </a:p>
                  </a:txBody>
                  <a:tcPr/>
                </a:tc>
                <a:tc>
                  <a:txBody>
                    <a:bodyPr/>
                    <a:lstStyle/>
                    <a:p>
                      <a:r>
                        <a:rPr lang="en-US" dirty="0"/>
                        <a:t>0.70 </a:t>
                      </a:r>
                      <a:r>
                        <a:rPr lang="en-US" dirty="0" err="1"/>
                        <a:t>crs</a:t>
                      </a:r>
                      <a:endParaRPr lang="en-US" dirty="0"/>
                    </a:p>
                  </a:txBody>
                  <a:tcPr/>
                </a:tc>
                <a:tc>
                  <a:txBody>
                    <a:bodyPr/>
                    <a:lstStyle/>
                    <a:p>
                      <a:r>
                        <a:rPr lang="en-US" dirty="0"/>
                        <a:t>0.10 </a:t>
                      </a:r>
                      <a:r>
                        <a:rPr lang="en-US" dirty="0" err="1"/>
                        <a:t>crs</a:t>
                      </a:r>
                      <a:endParaRPr lang="en-US" dirty="0"/>
                    </a:p>
                  </a:txBody>
                  <a:tcPr/>
                </a:tc>
                <a:extLst>
                  <a:ext uri="{0D108BD9-81ED-4DB2-BD59-A6C34878D82A}">
                    <a16:rowId xmlns:a16="http://schemas.microsoft.com/office/drawing/2014/main" xmlns="" val="2552820180"/>
                  </a:ext>
                </a:extLst>
              </a:tr>
              <a:tr h="417080">
                <a:tc>
                  <a:txBody>
                    <a:bodyPr/>
                    <a:lstStyle/>
                    <a:p>
                      <a:r>
                        <a:rPr lang="en-US" dirty="0"/>
                        <a:t>3</a:t>
                      </a:r>
                    </a:p>
                  </a:txBody>
                  <a:tcPr/>
                </a:tc>
                <a:tc>
                  <a:txBody>
                    <a:bodyPr/>
                    <a:lstStyle/>
                    <a:p>
                      <a:r>
                        <a:rPr lang="en-US" dirty="0"/>
                        <a:t>Total Turnover </a:t>
                      </a:r>
                    </a:p>
                  </a:txBody>
                  <a:tcPr/>
                </a:tc>
                <a:tc>
                  <a:txBody>
                    <a:bodyPr/>
                    <a:lstStyle/>
                    <a:p>
                      <a:r>
                        <a:rPr lang="en-US" dirty="0"/>
                        <a:t>2.20 </a:t>
                      </a:r>
                      <a:r>
                        <a:rPr lang="en-US" dirty="0" err="1"/>
                        <a:t>crs</a:t>
                      </a:r>
                      <a:endParaRPr lang="en-US" dirty="0"/>
                    </a:p>
                  </a:txBody>
                  <a:tcPr/>
                </a:tc>
                <a:tc>
                  <a:txBody>
                    <a:bodyPr/>
                    <a:lstStyle/>
                    <a:p>
                      <a:r>
                        <a:rPr lang="en-US" dirty="0"/>
                        <a:t>1 </a:t>
                      </a:r>
                      <a:r>
                        <a:rPr lang="en-US" dirty="0" err="1"/>
                        <a:t>crs</a:t>
                      </a:r>
                      <a:endParaRPr lang="en-US" dirty="0"/>
                    </a:p>
                  </a:txBody>
                  <a:tcPr/>
                </a:tc>
                <a:extLst>
                  <a:ext uri="{0D108BD9-81ED-4DB2-BD59-A6C34878D82A}">
                    <a16:rowId xmlns:a16="http://schemas.microsoft.com/office/drawing/2014/main" xmlns="" val="24402161"/>
                  </a:ext>
                </a:extLst>
              </a:tr>
            </a:tbl>
          </a:graphicData>
        </a:graphic>
      </p:graphicFrame>
    </p:spTree>
    <p:extLst>
      <p:ext uri="{BB962C8B-B14F-4D97-AF65-F5344CB8AC3E}">
        <p14:creationId xmlns:p14="http://schemas.microsoft.com/office/powerpoint/2010/main" xmlns="" val="1007590182"/>
      </p:ext>
    </p:extLst>
  </p:cSld>
  <p:clrMapOvr>
    <a:masterClrMapping/>
  </p:clrMapOvr>
  <p:transition>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0A451E-D21B-4A41-80FC-1504918D0D83}"/>
              </a:ext>
            </a:extLst>
          </p:cNvPr>
          <p:cNvSpPr>
            <a:spLocks noGrp="1"/>
          </p:cNvSpPr>
          <p:nvPr>
            <p:ph type="title"/>
          </p:nvPr>
        </p:nvSpPr>
        <p:spPr/>
        <p:txBody>
          <a:bodyPr/>
          <a:lstStyle/>
          <a:p>
            <a:r>
              <a:rPr lang="en-US" b="1" dirty="0"/>
              <a:t>Computation of 2 </a:t>
            </a:r>
            <a:r>
              <a:rPr lang="en-US" b="1" dirty="0" err="1"/>
              <a:t>crs</a:t>
            </a:r>
            <a:r>
              <a:rPr lang="en-US" b="1" dirty="0"/>
              <a:t>.</a:t>
            </a:r>
            <a:r>
              <a:rPr lang="en-US" b="1" dirty="0">
                <a:highlight>
                  <a:srgbClr val="FFFF00"/>
                </a:highlight>
              </a:rPr>
              <a:t> </a:t>
            </a:r>
          </a:p>
        </p:txBody>
      </p:sp>
      <p:sp>
        <p:nvSpPr>
          <p:cNvPr id="3" name="Content Placeholder 2">
            <a:extLst>
              <a:ext uri="{FF2B5EF4-FFF2-40B4-BE49-F238E27FC236}">
                <a16:creationId xmlns:a16="http://schemas.microsoft.com/office/drawing/2014/main" xmlns="" id="{14C8C206-7B48-4B2D-9931-059DA5B345D4}"/>
              </a:ext>
            </a:extLst>
          </p:cNvPr>
          <p:cNvSpPr>
            <a:spLocks noGrp="1"/>
          </p:cNvSpPr>
          <p:nvPr>
            <p:ph sz="quarter" idx="1"/>
          </p:nvPr>
        </p:nvSpPr>
        <p:spPr/>
        <p:txBody>
          <a:bodyPr/>
          <a:lstStyle/>
          <a:p>
            <a:r>
              <a:rPr lang="en-US" dirty="0"/>
              <a:t>Whether the turnover of 2 crores shall be considered proportionately i.e. 1.5 crores for 9 months in FY 17-18? MVAT Audit turnover limit has been reduced proportionately to Rs. 25 lakhs for Apr-June’17?</a:t>
            </a:r>
          </a:p>
          <a:p>
            <a:r>
              <a:rPr lang="en-US" dirty="0"/>
              <a:t>Whether Aggregate Turnover to be computed net of credit notes issued during the Financial Year?</a:t>
            </a:r>
          </a:p>
          <a:p>
            <a:r>
              <a:rPr lang="en-US" dirty="0"/>
              <a:t>Turnover of exempt supply like, Bank interest, Residential Rent, alcohol sales &amp; Petrol Pump Sales to be considered in aggregate Turnover?</a:t>
            </a:r>
          </a:p>
          <a:p>
            <a:r>
              <a:rPr lang="en-US" dirty="0"/>
              <a:t>Advances to be considered for computation of aggregate Turnover?</a:t>
            </a:r>
          </a:p>
          <a:p>
            <a:r>
              <a:rPr lang="en-US" dirty="0"/>
              <a:t>Purchase Return declared as Outward supply to be considered in aggregate turnover?</a:t>
            </a:r>
          </a:p>
          <a:p>
            <a:r>
              <a:rPr lang="en-US" dirty="0"/>
              <a:t>Separate statement will have to be prepared for separate registrations obtained for each business vertical wise or state wise as case may be ?</a:t>
            </a:r>
          </a:p>
          <a:p>
            <a:r>
              <a:rPr lang="en-US" dirty="0"/>
              <a:t>GSTN surrendered whether required to file audit report?</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xmlns="" id="{D6DE43BE-EDFB-466C-ACE5-F4CEA9AD2D89}"/>
              </a:ext>
            </a:extLst>
          </p:cNvPr>
          <p:cNvSpPr>
            <a:spLocks noGrp="1"/>
          </p:cNvSpPr>
          <p:nvPr>
            <p:ph type="sldNum" sz="quarter" idx="15"/>
          </p:nvPr>
        </p:nvSpPr>
        <p:spPr/>
        <p:txBody>
          <a:bodyPr/>
          <a:lstStyle/>
          <a:p>
            <a:fld id="{0AF90783-203F-4A0B-94C9-A1FF1C2A050D}" type="slidenum">
              <a:rPr lang="en-IN" smtClean="0"/>
              <a:pPr/>
              <a:t>6</a:t>
            </a:fld>
            <a:endParaRPr lang="en-IN"/>
          </a:p>
        </p:txBody>
      </p:sp>
    </p:spTree>
    <p:extLst>
      <p:ext uri="{BB962C8B-B14F-4D97-AF65-F5344CB8AC3E}">
        <p14:creationId xmlns:p14="http://schemas.microsoft.com/office/powerpoint/2010/main" xmlns="" val="3497884039"/>
      </p:ext>
    </p:extLst>
  </p:cSld>
  <p:clrMapOvr>
    <a:masterClrMapping/>
  </p:clrMapOvr>
  <p:transition>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E315E5-565C-4FC8-BD05-8420B972A3FE}"/>
              </a:ext>
            </a:extLst>
          </p:cNvPr>
          <p:cNvSpPr>
            <a:spLocks noGrp="1"/>
          </p:cNvSpPr>
          <p:nvPr>
            <p:ph type="title"/>
          </p:nvPr>
        </p:nvSpPr>
        <p:spPr/>
        <p:txBody>
          <a:bodyPr>
            <a:normAutofit/>
          </a:bodyPr>
          <a:lstStyle/>
          <a:p>
            <a:r>
              <a:rPr lang="en-US" sz="3600" dirty="0">
                <a:solidFill>
                  <a:schemeClr val="tx1"/>
                </a:solidFill>
              </a:rPr>
              <a:t>Overview – GSTR-9C</a:t>
            </a:r>
          </a:p>
        </p:txBody>
      </p:sp>
      <p:sp>
        <p:nvSpPr>
          <p:cNvPr id="3" name="Content Placeholder 2">
            <a:extLst>
              <a:ext uri="{FF2B5EF4-FFF2-40B4-BE49-F238E27FC236}">
                <a16:creationId xmlns:a16="http://schemas.microsoft.com/office/drawing/2014/main" xmlns="" id="{13C7464D-7121-48CC-A2FC-630A4689500C}"/>
              </a:ext>
            </a:extLst>
          </p:cNvPr>
          <p:cNvSpPr>
            <a:spLocks noGrp="1"/>
          </p:cNvSpPr>
          <p:nvPr>
            <p:ph sz="quarter" idx="1"/>
          </p:nvPr>
        </p:nvSpPr>
        <p:spPr/>
        <p:txBody>
          <a:bodyPr/>
          <a:lstStyle/>
          <a:p>
            <a:endParaRPr lang="en-US" dirty="0"/>
          </a:p>
          <a:p>
            <a:r>
              <a:rPr lang="en-US" b="1" dirty="0"/>
              <a:t>Part A- Reconciliation Statement</a:t>
            </a:r>
          </a:p>
          <a:p>
            <a:endParaRPr lang="en-US" dirty="0"/>
          </a:p>
          <a:p>
            <a:r>
              <a:rPr lang="en-US" b="1" dirty="0"/>
              <a:t>Part B- Certification</a:t>
            </a:r>
          </a:p>
          <a:p>
            <a:endParaRPr lang="en-US" dirty="0"/>
          </a:p>
        </p:txBody>
      </p:sp>
      <p:sp>
        <p:nvSpPr>
          <p:cNvPr id="4" name="Slide Number Placeholder 3">
            <a:extLst>
              <a:ext uri="{FF2B5EF4-FFF2-40B4-BE49-F238E27FC236}">
                <a16:creationId xmlns:a16="http://schemas.microsoft.com/office/drawing/2014/main" xmlns="" id="{3A044A76-AC6D-4C0D-9DE2-E9689D66B5BB}"/>
              </a:ext>
            </a:extLst>
          </p:cNvPr>
          <p:cNvSpPr>
            <a:spLocks noGrp="1"/>
          </p:cNvSpPr>
          <p:nvPr>
            <p:ph type="sldNum" sz="quarter" idx="15"/>
          </p:nvPr>
        </p:nvSpPr>
        <p:spPr/>
        <p:txBody>
          <a:bodyPr/>
          <a:lstStyle/>
          <a:p>
            <a:fld id="{0AF90783-203F-4A0B-94C9-A1FF1C2A050D}" type="slidenum">
              <a:rPr lang="en-IN" smtClean="0"/>
              <a:pPr/>
              <a:t>7</a:t>
            </a:fld>
            <a:endParaRPr lang="en-IN"/>
          </a:p>
        </p:txBody>
      </p:sp>
    </p:spTree>
    <p:extLst>
      <p:ext uri="{BB962C8B-B14F-4D97-AF65-F5344CB8AC3E}">
        <p14:creationId xmlns:p14="http://schemas.microsoft.com/office/powerpoint/2010/main" xmlns="" val="2012693437"/>
      </p:ext>
    </p:extLst>
  </p:cSld>
  <p:clrMapOvr>
    <a:masterClrMapping/>
  </p:clrMapOvr>
  <p:transition>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BB1540-7DD2-4271-9CD1-C87F672D1643}"/>
              </a:ext>
            </a:extLst>
          </p:cNvPr>
          <p:cNvSpPr>
            <a:spLocks noGrp="1"/>
          </p:cNvSpPr>
          <p:nvPr>
            <p:ph type="title"/>
          </p:nvPr>
        </p:nvSpPr>
        <p:spPr>
          <a:xfrm>
            <a:off x="294968" y="136525"/>
            <a:ext cx="8480322" cy="807372"/>
          </a:xfrm>
        </p:spPr>
        <p:txBody>
          <a:bodyPr>
            <a:normAutofit/>
          </a:bodyPr>
          <a:lstStyle/>
          <a:p>
            <a:pPr algn="ctr"/>
            <a:r>
              <a:rPr lang="en-IN" sz="3000" b="1" dirty="0">
                <a:solidFill>
                  <a:schemeClr val="tx1"/>
                </a:solidFill>
              </a:rPr>
              <a:t>PART A - RECONCILIATION STATEMENT</a:t>
            </a:r>
          </a:p>
        </p:txBody>
      </p:sp>
      <p:sp>
        <p:nvSpPr>
          <p:cNvPr id="3" name="Content Placeholder 2">
            <a:extLst>
              <a:ext uri="{FF2B5EF4-FFF2-40B4-BE49-F238E27FC236}">
                <a16:creationId xmlns:a16="http://schemas.microsoft.com/office/drawing/2014/main" xmlns="" id="{1872195C-50F3-4178-897A-9CDD9B6F9BF8}"/>
              </a:ext>
            </a:extLst>
          </p:cNvPr>
          <p:cNvSpPr>
            <a:spLocks noGrp="1"/>
          </p:cNvSpPr>
          <p:nvPr>
            <p:ph sz="quarter" idx="1"/>
          </p:nvPr>
        </p:nvSpPr>
        <p:spPr>
          <a:xfrm>
            <a:off x="294969" y="943897"/>
            <a:ext cx="8229600" cy="5663380"/>
          </a:xfrm>
        </p:spPr>
        <p:txBody>
          <a:bodyPr>
            <a:normAutofit fontScale="77500" lnSpcReduction="20000"/>
          </a:bodyPr>
          <a:lstStyle/>
          <a:p>
            <a:pPr marL="0" indent="0" algn="just">
              <a:buNone/>
            </a:pPr>
            <a:r>
              <a:rPr lang="en-IN" sz="2000" b="1" dirty="0"/>
              <a:t>5. Reconciliation of Gross Turnover </a:t>
            </a:r>
          </a:p>
          <a:p>
            <a:pPr marL="0" indent="0" algn="just">
              <a:buNone/>
            </a:pPr>
            <a:endParaRPr lang="en-IN" sz="2000" dirty="0"/>
          </a:p>
          <a:p>
            <a:pPr marL="442913" indent="-442913" algn="just">
              <a:buNone/>
            </a:pPr>
            <a:r>
              <a:rPr lang="en-IN" sz="2000" b="1" dirty="0"/>
              <a:t>5A. Turnover (including exports) as per audited financial statements for the State / UT (For multi-GSTIN units under same PAN the turnover shall be derived from the audited Annual Financial Statement)</a:t>
            </a:r>
          </a:p>
          <a:p>
            <a:pPr algn="just"/>
            <a:r>
              <a:rPr lang="en-IN" sz="2000" dirty="0">
                <a:solidFill>
                  <a:schemeClr val="accent1"/>
                </a:solidFill>
              </a:rPr>
              <a:t>Companies with presence in multi-state will have to derive GSTIN wise (State wise) turnover. </a:t>
            </a:r>
          </a:p>
          <a:p>
            <a:pPr algn="just"/>
            <a:endParaRPr lang="en-IN" sz="2000" dirty="0">
              <a:solidFill>
                <a:schemeClr val="accent1"/>
              </a:solidFill>
            </a:endParaRPr>
          </a:p>
          <a:p>
            <a:pPr algn="just"/>
            <a:r>
              <a:rPr lang="en-IN" sz="2000" dirty="0">
                <a:solidFill>
                  <a:schemeClr val="accent1"/>
                </a:solidFill>
              </a:rPr>
              <a:t>Similarly, there may different registrations within same State. Companies having SEZ and DTA operation in same state.</a:t>
            </a:r>
          </a:p>
          <a:p>
            <a:pPr algn="just"/>
            <a:endParaRPr lang="en-IN" sz="2000" dirty="0">
              <a:solidFill>
                <a:schemeClr val="accent1"/>
              </a:solidFill>
            </a:endParaRPr>
          </a:p>
          <a:p>
            <a:pPr algn="just"/>
            <a:r>
              <a:rPr lang="en-IN" sz="2000" dirty="0">
                <a:solidFill>
                  <a:schemeClr val="accent1"/>
                </a:solidFill>
              </a:rPr>
              <a:t>The turnover for Apr’17 to June’17 also has to be included here. Challenge if books are aligned with Business Unit Conducting business in more than one state. </a:t>
            </a:r>
            <a:r>
              <a:rPr lang="en-IN" sz="2000" dirty="0" err="1">
                <a:solidFill>
                  <a:schemeClr val="accent1"/>
                </a:solidFill>
              </a:rPr>
              <a:t>Eg.</a:t>
            </a:r>
            <a:r>
              <a:rPr lang="en-IN" sz="2000" dirty="0">
                <a:solidFill>
                  <a:schemeClr val="accent1"/>
                </a:solidFill>
              </a:rPr>
              <a:t> Telecom.</a:t>
            </a:r>
          </a:p>
          <a:p>
            <a:pPr algn="just"/>
            <a:endParaRPr lang="en-IN" sz="2000" dirty="0">
              <a:solidFill>
                <a:schemeClr val="accent1"/>
              </a:solidFill>
            </a:endParaRPr>
          </a:p>
          <a:p>
            <a:pPr algn="just"/>
            <a:r>
              <a:rPr lang="en-IN" sz="2000" dirty="0">
                <a:solidFill>
                  <a:schemeClr val="accent1"/>
                </a:solidFill>
              </a:rPr>
              <a:t>April to June 2017 turnover can be derived from returns  filled under earlier laws such VAT Act etc. </a:t>
            </a:r>
          </a:p>
          <a:p>
            <a:pPr algn="just"/>
            <a:endParaRPr lang="en-IN" sz="2000" dirty="0">
              <a:solidFill>
                <a:schemeClr val="accent1"/>
              </a:solidFill>
            </a:endParaRPr>
          </a:p>
          <a:p>
            <a:pPr algn="just"/>
            <a:r>
              <a:rPr lang="en-IN" sz="2000" dirty="0">
                <a:solidFill>
                  <a:schemeClr val="accent1"/>
                </a:solidFill>
              </a:rPr>
              <a:t>GSTIN-wise trial balance should match with Audited Financial Statement prepared at PAN India level. </a:t>
            </a:r>
          </a:p>
          <a:p>
            <a:pPr algn="just"/>
            <a:endParaRPr lang="en-IN" sz="2000" dirty="0">
              <a:solidFill>
                <a:schemeClr val="accent1"/>
              </a:solidFill>
            </a:endParaRPr>
          </a:p>
          <a:p>
            <a:pPr algn="just"/>
            <a:r>
              <a:rPr lang="en-IN" sz="2000" dirty="0">
                <a:solidFill>
                  <a:schemeClr val="accent1"/>
                </a:solidFill>
              </a:rPr>
              <a:t>Further, the turnover will be recorded net off debit/credit notes during the financial year.</a:t>
            </a:r>
          </a:p>
          <a:p>
            <a:pPr algn="just"/>
            <a:endParaRPr lang="en-IN" sz="2000" dirty="0">
              <a:solidFill>
                <a:schemeClr val="accent1"/>
              </a:solidFill>
            </a:endParaRPr>
          </a:p>
          <a:p>
            <a:pPr marL="442913" indent="-442913" algn="just">
              <a:buNone/>
            </a:pPr>
            <a:endParaRPr lang="en-IN" sz="2000" dirty="0"/>
          </a:p>
          <a:p>
            <a:pPr marL="442913" indent="-442913" algn="just">
              <a:buNone/>
            </a:pPr>
            <a:endParaRPr lang="en-IN" sz="2000" dirty="0"/>
          </a:p>
        </p:txBody>
      </p:sp>
      <p:sp>
        <p:nvSpPr>
          <p:cNvPr id="4" name="Slide Number Placeholder 3">
            <a:extLst>
              <a:ext uri="{FF2B5EF4-FFF2-40B4-BE49-F238E27FC236}">
                <a16:creationId xmlns:a16="http://schemas.microsoft.com/office/drawing/2014/main" xmlns="" id="{3BE6093A-2545-4615-93E8-64439588CDC2}"/>
              </a:ext>
            </a:extLst>
          </p:cNvPr>
          <p:cNvSpPr>
            <a:spLocks noGrp="1"/>
          </p:cNvSpPr>
          <p:nvPr>
            <p:ph type="sldNum" sz="quarter" idx="15"/>
          </p:nvPr>
        </p:nvSpPr>
        <p:spPr/>
        <p:txBody>
          <a:bodyPr/>
          <a:lstStyle/>
          <a:p>
            <a:fld id="{0AF90783-203F-4A0B-94C9-A1FF1C2A050D}" type="slidenum">
              <a:rPr lang="en-IN" sz="1100" smtClean="0"/>
              <a:pPr/>
              <a:t>8</a:t>
            </a:fld>
            <a:endParaRPr lang="en-IN" dirty="0"/>
          </a:p>
        </p:txBody>
      </p:sp>
    </p:spTree>
    <p:extLst>
      <p:ext uri="{BB962C8B-B14F-4D97-AF65-F5344CB8AC3E}">
        <p14:creationId xmlns:p14="http://schemas.microsoft.com/office/powerpoint/2010/main" xmlns="" val="1725542835"/>
      </p:ext>
    </p:extLst>
  </p:cSld>
  <p:clrMapOvr>
    <a:masterClrMapping/>
  </p:clrMapOvr>
  <p:transition>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7F2A191-8BDA-4AE8-9D48-016D28E7F04A}"/>
              </a:ext>
            </a:extLst>
          </p:cNvPr>
          <p:cNvSpPr>
            <a:spLocks noGrp="1"/>
          </p:cNvSpPr>
          <p:nvPr>
            <p:ph sz="quarter" idx="1"/>
          </p:nvPr>
        </p:nvSpPr>
        <p:spPr>
          <a:xfrm>
            <a:off x="265472" y="368710"/>
            <a:ext cx="8318090" cy="6238567"/>
          </a:xfrm>
        </p:spPr>
        <p:txBody>
          <a:bodyPr>
            <a:normAutofit/>
          </a:bodyPr>
          <a:lstStyle/>
          <a:p>
            <a:pPr marL="530225" indent="-530225" algn="just">
              <a:buNone/>
            </a:pPr>
            <a:r>
              <a:rPr lang="en-IN" sz="2000" b="1" dirty="0"/>
              <a:t>5B. ADD - Unbilled revenue at the beginning of Financial Year</a:t>
            </a:r>
            <a:endParaRPr lang="en-IN" sz="2000" dirty="0"/>
          </a:p>
          <a:p>
            <a:pPr marL="0" indent="0" algn="just">
              <a:buNone/>
            </a:pPr>
            <a:r>
              <a:rPr lang="en-IN" sz="1600" dirty="0">
                <a:solidFill>
                  <a:schemeClr val="accent1"/>
                </a:solidFill>
              </a:rPr>
              <a:t>For example – Suppose, billing cycle for works contract service provided by company is 15</a:t>
            </a:r>
            <a:r>
              <a:rPr lang="en-IN" sz="1600" baseline="30000" dirty="0">
                <a:solidFill>
                  <a:schemeClr val="accent1"/>
                </a:solidFill>
              </a:rPr>
              <a:t>th</a:t>
            </a:r>
            <a:r>
              <a:rPr lang="en-IN" sz="1600" dirty="0">
                <a:solidFill>
                  <a:schemeClr val="accent1"/>
                </a:solidFill>
              </a:rPr>
              <a:t> of every month. The company is recording revenue </a:t>
            </a:r>
            <a:r>
              <a:rPr lang="en-IN" sz="1600" dirty="0" err="1">
                <a:solidFill>
                  <a:schemeClr val="accent1"/>
                </a:solidFill>
              </a:rPr>
              <a:t>upto</a:t>
            </a:r>
            <a:r>
              <a:rPr lang="en-IN" sz="1600" dirty="0">
                <a:solidFill>
                  <a:schemeClr val="accent1"/>
                </a:solidFill>
              </a:rPr>
              <a:t> 31</a:t>
            </a:r>
            <a:r>
              <a:rPr lang="en-IN" sz="1600" baseline="30000" dirty="0">
                <a:solidFill>
                  <a:schemeClr val="accent1"/>
                </a:solidFill>
              </a:rPr>
              <a:t>st</a:t>
            </a:r>
            <a:r>
              <a:rPr lang="en-IN" sz="1600" dirty="0">
                <a:solidFill>
                  <a:schemeClr val="accent1"/>
                </a:solidFill>
              </a:rPr>
              <a:t> March 2018 but invoice for the same will be raised on 15</a:t>
            </a:r>
            <a:r>
              <a:rPr lang="en-IN" sz="1600" baseline="30000" dirty="0">
                <a:solidFill>
                  <a:schemeClr val="accent1"/>
                </a:solidFill>
              </a:rPr>
              <a:t>th</a:t>
            </a:r>
            <a:r>
              <a:rPr lang="en-IN" sz="1600" dirty="0">
                <a:solidFill>
                  <a:schemeClr val="accent1"/>
                </a:solidFill>
              </a:rPr>
              <a:t> April 2018. Such value will be shown in GST Return of 2018-19 whereas income is booked in 2017-18. Hence, the value must be added for </a:t>
            </a:r>
            <a:r>
              <a:rPr lang="en-IN" sz="1600" dirty="0" err="1">
                <a:solidFill>
                  <a:schemeClr val="accent1"/>
                </a:solidFill>
              </a:rPr>
              <a:t>reco</a:t>
            </a:r>
            <a:r>
              <a:rPr lang="en-IN" sz="1600" dirty="0">
                <a:solidFill>
                  <a:schemeClr val="accent1"/>
                </a:solidFill>
              </a:rPr>
              <a:t> purpose. </a:t>
            </a:r>
          </a:p>
          <a:p>
            <a:pPr marL="0" indent="0" algn="just">
              <a:buNone/>
            </a:pPr>
            <a:r>
              <a:rPr lang="en-IN" sz="2000" b="1" dirty="0">
                <a:solidFill>
                  <a:schemeClr val="accent1"/>
                </a:solidFill>
              </a:rPr>
              <a:t>Example:</a:t>
            </a:r>
            <a:r>
              <a:rPr lang="en-IN" sz="2000" dirty="0">
                <a:solidFill>
                  <a:schemeClr val="accent1"/>
                </a:solidFill>
              </a:rPr>
              <a:t> </a:t>
            </a:r>
          </a:p>
          <a:p>
            <a:pPr marL="530225" indent="-530225" algn="just">
              <a:buNone/>
            </a:pPr>
            <a:endParaRPr lang="en-IN" sz="2000" dirty="0">
              <a:solidFill>
                <a:schemeClr val="accent1"/>
              </a:solidFill>
            </a:endParaRPr>
          </a:p>
        </p:txBody>
      </p:sp>
      <p:sp>
        <p:nvSpPr>
          <p:cNvPr id="4" name="Slide Number Placeholder 3">
            <a:extLst>
              <a:ext uri="{FF2B5EF4-FFF2-40B4-BE49-F238E27FC236}">
                <a16:creationId xmlns:a16="http://schemas.microsoft.com/office/drawing/2014/main" xmlns="" id="{D5121C50-9362-4F67-87A3-F5AF42AF019D}"/>
              </a:ext>
            </a:extLst>
          </p:cNvPr>
          <p:cNvSpPr>
            <a:spLocks noGrp="1"/>
          </p:cNvSpPr>
          <p:nvPr>
            <p:ph type="sldNum" sz="quarter" idx="15"/>
          </p:nvPr>
        </p:nvSpPr>
        <p:spPr/>
        <p:txBody>
          <a:bodyPr/>
          <a:lstStyle/>
          <a:p>
            <a:fld id="{0AF90783-203F-4A0B-94C9-A1FF1C2A050D}" type="slidenum">
              <a:rPr lang="en-IN" smtClean="0"/>
              <a:pPr/>
              <a:t>9</a:t>
            </a:fld>
            <a:endParaRPr lang="en-IN"/>
          </a:p>
        </p:txBody>
      </p:sp>
      <p:pic>
        <p:nvPicPr>
          <p:cNvPr id="6" name="Picture 5" descr="A screenshot of a cell phone&#10;&#10;Description generated with very high confidence">
            <a:extLst>
              <a:ext uri="{FF2B5EF4-FFF2-40B4-BE49-F238E27FC236}">
                <a16:creationId xmlns:a16="http://schemas.microsoft.com/office/drawing/2014/main" xmlns="" id="{07B5C48E-DC4C-46FF-B8C9-7FDEBFF290CA}"/>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9859" y="2727898"/>
            <a:ext cx="8058891" cy="2378674"/>
          </a:xfrm>
          <a:prstGeom prst="rect">
            <a:avLst/>
          </a:prstGeom>
        </p:spPr>
      </p:pic>
    </p:spTree>
    <p:extLst>
      <p:ext uri="{BB962C8B-B14F-4D97-AF65-F5344CB8AC3E}">
        <p14:creationId xmlns:p14="http://schemas.microsoft.com/office/powerpoint/2010/main" xmlns="" val="4062962215"/>
      </p:ext>
    </p:extLst>
  </p:cSld>
  <p:clrMapOvr>
    <a:masterClrMapping/>
  </p:clrMapOvr>
  <p:transition>
    <p:randomBar dir="vert"/>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stom">
      <a:majorFont>
        <a:latin typeface="Palatino Linotype"/>
        <a:ea typeface=""/>
        <a:cs typeface=""/>
      </a:majorFont>
      <a:minorFont>
        <a:latin typeface="Palatino Linotyp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GST-Const. PPT</Template>
  <TotalTime>1793</TotalTime>
  <Words>3076</Words>
  <Application>Microsoft Office PowerPoint</Application>
  <PresentationFormat>On-screen Show (4:3)</PresentationFormat>
  <Paragraphs>319</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Oriel</vt:lpstr>
      <vt:lpstr>     Seminar on   Clause by clause analysis of GST Audit Report   </vt:lpstr>
      <vt:lpstr>ANNUAL RETURN</vt:lpstr>
      <vt:lpstr>ICAI clarification dated 28.09.2018 on GST Audit</vt:lpstr>
      <vt:lpstr>GST AUDIT</vt:lpstr>
      <vt:lpstr>Slide 5</vt:lpstr>
      <vt:lpstr>Computation of 2 crs. </vt:lpstr>
      <vt:lpstr>Overview – GSTR-9C</vt:lpstr>
      <vt:lpstr>PART A - RECONCILIATION STATEMENT</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7. RECONCILIATION OF TAXABLE TURNOVER</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Part B- Certification </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ssguser26</dc:creator>
  <cp:lastModifiedBy>COM-4</cp:lastModifiedBy>
  <cp:revision>287</cp:revision>
  <cp:lastPrinted>2018-10-04T05:55:25Z</cp:lastPrinted>
  <dcterms:created xsi:type="dcterms:W3CDTF">2018-09-25T11:07:17Z</dcterms:created>
  <dcterms:modified xsi:type="dcterms:W3CDTF">2018-10-07T07:45:17Z</dcterms:modified>
</cp:coreProperties>
</file>